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7" r:id="rId2"/>
    <p:sldId id="482" r:id="rId3"/>
    <p:sldId id="484" r:id="rId4"/>
    <p:sldId id="486" r:id="rId5"/>
    <p:sldId id="557" r:id="rId6"/>
    <p:sldId id="558" r:id="rId7"/>
    <p:sldId id="559" r:id="rId8"/>
    <p:sldId id="565" r:id="rId9"/>
    <p:sldId id="566" r:id="rId10"/>
    <p:sldId id="567" r:id="rId11"/>
    <p:sldId id="515" r:id="rId12"/>
    <p:sldId id="516" r:id="rId13"/>
    <p:sldId id="517" r:id="rId14"/>
    <p:sldId id="518" r:id="rId15"/>
    <p:sldId id="519" r:id="rId16"/>
    <p:sldId id="514" r:id="rId17"/>
    <p:sldId id="520" r:id="rId18"/>
    <p:sldId id="521" r:id="rId19"/>
    <p:sldId id="526" r:id="rId20"/>
    <p:sldId id="573" r:id="rId21"/>
    <p:sldId id="530" r:id="rId22"/>
    <p:sldId id="531" r:id="rId23"/>
    <p:sldId id="534" r:id="rId24"/>
    <p:sldId id="568" r:id="rId25"/>
    <p:sldId id="569" r:id="rId26"/>
    <p:sldId id="570" r:id="rId27"/>
    <p:sldId id="571" r:id="rId28"/>
    <p:sldId id="572" r:id="rId29"/>
    <p:sldId id="574" r:id="rId30"/>
    <p:sldId id="575" r:id="rId31"/>
    <p:sldId id="547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7" r:id="rId76"/>
    <p:sldId id="348" r:id="rId77"/>
    <p:sldId id="351" r:id="rId78"/>
    <p:sldId id="362" r:id="rId79"/>
    <p:sldId id="363" r:id="rId80"/>
    <p:sldId id="364" r:id="rId81"/>
    <p:sldId id="365" r:id="rId82"/>
    <p:sldId id="367" r:id="rId83"/>
    <p:sldId id="368" r:id="rId84"/>
    <p:sldId id="369" r:id="rId85"/>
    <p:sldId id="373" r:id="rId86"/>
    <p:sldId id="378" r:id="rId87"/>
    <p:sldId id="380" r:id="rId88"/>
    <p:sldId id="386" r:id="rId89"/>
    <p:sldId id="387" r:id="rId90"/>
    <p:sldId id="388" r:id="rId91"/>
    <p:sldId id="401" r:id="rId92"/>
    <p:sldId id="402" r:id="rId93"/>
    <p:sldId id="403" r:id="rId9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pos="36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787">
          <p15:clr>
            <a:srgbClr val="A4A3A4"/>
          </p15:clr>
        </p15:guide>
        <p15:guide id="2" pos="2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0" autoAdjust="0"/>
    <p:restoredTop sz="69222" autoAdjust="0"/>
  </p:normalViewPr>
  <p:slideViewPr>
    <p:cSldViewPr>
      <p:cViewPr>
        <p:scale>
          <a:sx n="75" d="100"/>
          <a:sy n="75" d="100"/>
        </p:scale>
        <p:origin x="2436" y="156"/>
      </p:cViewPr>
      <p:guideLst>
        <p:guide orient="horz" pos="912"/>
        <p:guide pos="36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792" y="-78"/>
      </p:cViewPr>
      <p:guideLst>
        <p:guide orient="horz" pos="1787"/>
        <p:guide pos="2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0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0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833F283-0007-423C-AEEA-C445A829A1A9}" type="datetimeFigureOut">
              <a:rPr lang="en-US"/>
              <a:pPr>
                <a:defRPr/>
              </a:pPr>
              <a:t>1/11/2017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221"/>
            <a:ext cx="3037840" cy="4656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221"/>
            <a:ext cx="3037840" cy="4656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53D81A6-2704-4D80-9DF4-D84E883CF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07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74813" y="42863"/>
            <a:ext cx="3565525" cy="2674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69381" y="2749596"/>
            <a:ext cx="6698827" cy="653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  Click to edit Master text styles</a:t>
            </a:r>
          </a:p>
          <a:p>
            <a:pPr lvl="1"/>
            <a:r>
              <a:rPr lang="en-US" noProof="0" dirty="0" smtClean="0"/>
              <a:t>  Second level</a:t>
            </a:r>
          </a:p>
          <a:p>
            <a:pPr lvl="2"/>
            <a:r>
              <a:rPr lang="en-US" noProof="0" dirty="0" smtClean="0"/>
              <a:t>  Third level</a:t>
            </a:r>
          </a:p>
          <a:p>
            <a:pPr lvl="3"/>
            <a:r>
              <a:rPr lang="en-US" noProof="0" dirty="0" smtClean="0"/>
              <a:t>  Fourth level</a:t>
            </a:r>
          </a:p>
          <a:p>
            <a:pPr lvl="4"/>
            <a:r>
              <a:rPr lang="en-US" noProof="0" dirty="0" smtClean="0"/>
              <a:t>  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9403" y="103818"/>
            <a:ext cx="465737" cy="3067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551E479-A147-49EA-9ABC-016169D4E6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933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400"/>
      </a:spcBef>
      <a:spcAft>
        <a:spcPts val="400"/>
      </a:spcAft>
      <a:buSzPct val="90000"/>
      <a:buFont typeface="Courier New" pitchFamily="49" charset="0"/>
      <a:buChar char="o"/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285750" algn="l" rtl="0" eaLnBrk="0" fontAlgn="base" hangingPunct="0">
      <a:spcBef>
        <a:spcPts val="400"/>
      </a:spcBef>
      <a:spcAft>
        <a:spcPts val="400"/>
      </a:spcAft>
      <a:buSzPct val="90000"/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1963" algn="l" rtl="0" eaLnBrk="0" fontAlgn="base" hangingPunct="0">
      <a:spcBef>
        <a:spcPts val="400"/>
      </a:spcBef>
      <a:spcAft>
        <a:spcPts val="400"/>
      </a:spcAft>
      <a:buSzPct val="90000"/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87388" algn="l" rtl="0" eaLnBrk="0" fontAlgn="base" hangingPunct="0">
      <a:spcBef>
        <a:spcPts val="400"/>
      </a:spcBef>
      <a:spcAft>
        <a:spcPts val="400"/>
      </a:spcAft>
      <a:buSzPct val="90000"/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14400" algn="l" rtl="0" eaLnBrk="0" fontAlgn="base" hangingPunct="0">
      <a:spcBef>
        <a:spcPts val="400"/>
      </a:spcBef>
      <a:spcAft>
        <a:spcPts val="400"/>
      </a:spcAft>
      <a:buSzPct val="90000"/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719263" y="42863"/>
            <a:ext cx="3549650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6893F8-63C6-4D02-8CAF-101D7A56B7C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</a:t>
            </a:fld>
            <a:endParaRPr lang="en-US" smtClean="0"/>
          </a:p>
        </p:txBody>
      </p:sp>
      <p:sp>
        <p:nvSpPr>
          <p:cNvPr id="4" name="Notes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0" hangingPunct="0">
              <a:spcBef>
                <a:spcPts val="400"/>
              </a:spcBef>
              <a:spcAft>
                <a:spcPts val="400"/>
              </a:spcAft>
              <a:buSzPct val="90000"/>
              <a:buFont typeface="Courier New" pitchFamily="49" charset="0"/>
              <a:buChar char="o"/>
              <a:defRPr/>
            </a:pPr>
            <a:r>
              <a:rPr lang="en-US" sz="1800" dirty="0" smtClean="0"/>
              <a:t> In my opinion, understanding of this lecture and the passive / active detection topics is by far the most important material covered in this course.</a:t>
            </a:r>
          </a:p>
          <a:p>
            <a:r>
              <a:rPr lang="en-US" sz="1800" dirty="0" smtClean="0"/>
              <a:t> Many of these slides were taken from (or are modifications of) a slide deck developed jointly by the Massachusetts Institute of Technology, The Pennsylvania State University, and Texas </a:t>
            </a:r>
            <a:r>
              <a:rPr lang="en-US" sz="1800" dirty="0" err="1" smtClean="0"/>
              <a:t>A&amp;M</a:t>
            </a:r>
            <a:r>
              <a:rPr lang="en-US" sz="1800" dirty="0" smtClean="0"/>
              <a:t> University with funding provided by the </a:t>
            </a:r>
            <a:r>
              <a:rPr lang="en-US" sz="1800" dirty="0" err="1" smtClean="0"/>
              <a:t>NNSA</a:t>
            </a:r>
            <a:r>
              <a:rPr lang="en-US" sz="1800" dirty="0" smtClean="0"/>
              <a:t> through the Global Threat Reduction Initiative.</a:t>
            </a:r>
          </a:p>
          <a:p>
            <a:r>
              <a:rPr lang="en-US" sz="1800" baseline="0" dirty="0" smtClean="0"/>
              <a:t> </a:t>
            </a:r>
            <a:r>
              <a:rPr lang="en-US" sz="1800" dirty="0" smtClean="0"/>
              <a:t>The purpose of this collaboration was to provide academic institutions with increased nuclear security-related education and training for integration in their nuclear science and engineering related programs.</a:t>
            </a:r>
          </a:p>
          <a:p>
            <a:pPr eaLnBrk="0" hangingPunct="0">
              <a:spcBef>
                <a:spcPts val="400"/>
              </a:spcBef>
              <a:spcAft>
                <a:spcPts val="400"/>
              </a:spcAft>
              <a:buSzPct val="90000"/>
              <a:buFont typeface="Courier New" pitchFamily="49" charset="0"/>
              <a:buChar char="o"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7722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USGS DDS-9</a:t>
            </a:r>
          </a:p>
          <a:p>
            <a:pPr eaLnBrk="1" hangingPunct="1">
              <a:spcBef>
                <a:spcPct val="0"/>
              </a:spcBef>
            </a:pPr>
            <a:endParaRPr lang="en-US" sz="1800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These images were generated from </a:t>
            </a:r>
            <a:r>
              <a:rPr lang="en-US" sz="1800" dirty="0" err="1">
                <a:latin typeface="Calibri" charset="0"/>
              </a:rPr>
              <a:t>NURE</a:t>
            </a:r>
            <a:r>
              <a:rPr lang="en-US" sz="1800" dirty="0">
                <a:latin typeface="Calibri" charset="0"/>
              </a:rPr>
              <a:t> aerial gamma-ray data presented in </a:t>
            </a:r>
            <a:r>
              <a:rPr lang="en-US" sz="1800" b="1" dirty="0">
                <a:latin typeface="Calibri" charset="0"/>
              </a:rPr>
              <a:t>United States Geological Survey Digital Data Series DDS-9</a:t>
            </a:r>
            <a:r>
              <a:rPr lang="en-US" sz="1800" dirty="0">
                <a:latin typeface="Calibri" charset="0"/>
              </a:rPr>
              <a:t>, "National Geophysical Data Grids: Gamma-Ray, Magnetic, and Topographic Data for the Conterminous United States", by J.D. Phillips, </a:t>
            </a:r>
            <a:r>
              <a:rPr lang="en-US" sz="1800" dirty="0" err="1">
                <a:latin typeface="Calibri" charset="0"/>
              </a:rPr>
              <a:t>J.S</a:t>
            </a:r>
            <a:r>
              <a:rPr lang="en-US" sz="1800" dirty="0">
                <a:latin typeface="Calibri" charset="0"/>
              </a:rPr>
              <a:t>. Duval, and R.A. </a:t>
            </a:r>
            <a:r>
              <a:rPr lang="en-US" sz="1800" dirty="0" err="1">
                <a:latin typeface="Calibri" charset="0"/>
              </a:rPr>
              <a:t>Ambrosiak</a:t>
            </a:r>
            <a:r>
              <a:rPr lang="en-US" sz="1800" dirty="0">
                <a:latin typeface="Calibri" charset="0"/>
              </a:rPr>
              <a:t>, 1993.</a:t>
            </a:r>
          </a:p>
          <a:p>
            <a:pPr eaLnBrk="1" hangingPunct="1">
              <a:spcBef>
                <a:spcPct val="0"/>
              </a:spcBef>
            </a:pPr>
            <a:endParaRPr lang="en-US" sz="1800" dirty="0">
              <a:latin typeface="Calibri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27980EA4-DE4F-C24C-90EE-A56D3502B9A3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96746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000" dirty="0" smtClean="0">
                <a:latin typeface="Calibri" charset="0"/>
              </a:rPr>
              <a:t> Ref</a:t>
            </a:r>
            <a:r>
              <a:rPr lang="en-US" sz="2000" dirty="0">
                <a:latin typeface="Calibri" charset="0"/>
              </a:rPr>
              <a:t>. </a:t>
            </a:r>
            <a:r>
              <a:rPr lang="en-US" sz="2000" dirty="0" smtClean="0">
                <a:latin typeface="Calibri" charset="0"/>
              </a:rPr>
              <a:t>Kouzes</a:t>
            </a:r>
          </a:p>
          <a:p>
            <a:pPr eaLnBrk="1" hangingPunct="1">
              <a:spcBef>
                <a:spcPct val="0"/>
              </a:spcBef>
            </a:pPr>
            <a:r>
              <a:rPr lang="en-US" sz="2000" dirty="0" smtClean="0">
                <a:latin typeface="Calibri" charset="0"/>
              </a:rPr>
              <a:t> The point of this slide is just to show you that environmental</a:t>
            </a:r>
            <a:r>
              <a:rPr lang="en-US" sz="2000" baseline="0" dirty="0" smtClean="0">
                <a:latin typeface="Calibri" charset="0"/>
              </a:rPr>
              <a:t> factors impact the background</a:t>
            </a:r>
            <a:endParaRPr lang="en-US" sz="2000" dirty="0">
              <a:latin typeface="Calibri" charset="0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72775DB2-260A-CB4F-815B-1CFD47DA0E81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95645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419600"/>
            <a:ext cx="6698827" cy="48657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Ref. Kouzes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0B2B0113-C82D-1C48-B181-05300EFB8360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7713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Ref</a:t>
            </a:r>
            <a:r>
              <a:rPr lang="en-US" sz="1800" dirty="0">
                <a:latin typeface="Calibri" charset="0"/>
              </a:rPr>
              <a:t>. </a:t>
            </a:r>
            <a:r>
              <a:rPr lang="en-US" sz="1800" dirty="0" smtClean="0">
                <a:latin typeface="Calibri" charset="0"/>
              </a:rPr>
              <a:t>Kouzes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If you look at this, you can see that many common materials have activity that will be picked up by our portal monitors</a:t>
            </a:r>
            <a:endParaRPr lang="en-US" sz="1800" dirty="0">
              <a:latin typeface="Calibri" charset="0"/>
            </a:endParaRP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BF78C4A9-F909-E741-8E73-02AAE8B14B44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0353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Table </a:t>
            </a:r>
            <a:r>
              <a:rPr lang="en-US" sz="1800" dirty="0">
                <a:latin typeface="Calibri" charset="0"/>
              </a:rPr>
              <a:t>2-5 (Kouzes)</a:t>
            </a: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1FD5ECC1-CAD2-D049-96A1-5CEBFC978EA2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2889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267200"/>
            <a:ext cx="6698827" cy="50181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Table 2-6 (Kouzes</a:t>
            </a:r>
            <a:r>
              <a:rPr lang="en-US" sz="1800" dirty="0" smtClean="0">
                <a:latin typeface="Calibri" charset="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This</a:t>
            </a:r>
            <a:r>
              <a:rPr lang="en-US" sz="1800" baseline="0" dirty="0" smtClean="0">
                <a:latin typeface="Calibri" charset="0"/>
              </a:rPr>
              <a:t> slide shows you the percentage of time that portal monitors went off because of the cargo and the type of cargo.</a:t>
            </a:r>
            <a:endParaRPr lang="en-US" sz="1800" dirty="0">
              <a:latin typeface="Calibri" charset="0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FB5A25CF-13AD-2443-8767-A97852267B4F}" type="slidenum">
              <a:rPr lang="en-US" sz="1200"/>
              <a:pPr eaLnBrk="1" hangingPunct="1"/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74158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“Radiological Protection Principles concerning the Natural Radioactivity of Building Materials” (Radiation protection 112), European Commission Directorate-General Environment, Nuclear Safety and Civil Protection, 1999.</a:t>
            </a: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20FFEEB3-84B4-4849-BA83-C2F931E1A4E3}" type="slidenum">
              <a:rPr lang="en-US" sz="1200"/>
              <a:pPr eaLnBrk="1" hangingPunct="1"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6426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419600"/>
            <a:ext cx="6698827" cy="48657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Fig. 2-18 (Kouzes)</a:t>
            </a: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7C5590CD-1355-9746-9EB2-61988FF675AC}" type="slidenum">
              <a:rPr lang="en-US" sz="1200"/>
              <a:pPr eaLnBrk="1" hangingPunct="1"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91726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Fig. 2-19 (</a:t>
            </a:r>
            <a:r>
              <a:rPr lang="en-US" sz="1800" dirty="0" err="1">
                <a:latin typeface="Calibri" charset="0"/>
              </a:rPr>
              <a:t>Kouzes</a:t>
            </a:r>
            <a:r>
              <a:rPr lang="en-US" sz="1800" dirty="0" smtClean="0">
                <a:latin typeface="Calibri" charset="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Spectrum</a:t>
            </a:r>
            <a:r>
              <a:rPr lang="en-US" sz="1800" baseline="0" dirty="0" smtClean="0">
                <a:latin typeface="Calibri" charset="0"/>
              </a:rPr>
              <a:t> of K-40, very common in labs</a:t>
            </a:r>
            <a:endParaRPr lang="en-US" sz="1800" dirty="0">
              <a:latin typeface="Calibri" charset="0"/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C171E270-6083-334C-8CAA-438E29FF94A2}" type="slidenum">
              <a:rPr lang="en-US" sz="1200"/>
              <a:pPr eaLnBrk="1" hangingPunct="1"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59561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C20300-A7C6-4E2C-9B46-CC66AD2541B1}" type="slidenum">
              <a:rPr lang="en-US"/>
              <a:pPr/>
              <a:t>18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9381" y="4343400"/>
            <a:ext cx="6698827" cy="494199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 </a:t>
            </a:r>
            <a:r>
              <a:rPr lang="en-US" sz="1800" b="1" dirty="0" smtClean="0"/>
              <a:t>Can you explain the difference in the raw counts and peaks / resolution based off of your knowledge</a:t>
            </a:r>
            <a:r>
              <a:rPr lang="en-US" sz="1800" b="1" baseline="0" dirty="0" smtClean="0"/>
              <a:t> of detectors?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852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To start, we’ll take a few minutes to look at background radiation.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The purpose of this look at background radiation is to better inform you of how this background (and the many ways it can change) impacts your ability to detect </a:t>
            </a:r>
            <a:r>
              <a:rPr lang="en-US" sz="1800" dirty="0" err="1" smtClean="0"/>
              <a:t>SNM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00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87402D8-8107-4461-A9BB-30EAE2845142}" type="slidenum">
              <a:rPr lang="en-US"/>
              <a:pPr/>
              <a:t>19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9381" y="4343400"/>
            <a:ext cx="6698827" cy="494199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1800" dirty="0" smtClean="0"/>
              <a:t> When rain started, the counts from the Bi-214 609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keV</a:t>
            </a:r>
            <a:r>
              <a:rPr lang="en-US" sz="1800" baseline="0" dirty="0" smtClean="0"/>
              <a:t> </a:t>
            </a:r>
            <a:r>
              <a:rPr lang="en-US" sz="1800" dirty="0" smtClean="0"/>
              <a:t>peak increased</a:t>
            </a:r>
            <a:r>
              <a:rPr lang="en-US" sz="1800" baseline="0" dirty="0" smtClean="0"/>
              <a:t> as can be seen by the comparison with rainfall rate</a:t>
            </a:r>
          </a:p>
          <a:p>
            <a:pPr eaLnBrk="1" hangingPunct="1"/>
            <a:r>
              <a:rPr lang="en-US" sz="1800" baseline="0" dirty="0" smtClean="0"/>
              <a:t> </a:t>
            </a:r>
            <a:r>
              <a:rPr lang="en-US" sz="1800" b="1" baseline="0" dirty="0" smtClean="0"/>
              <a:t>Why does the spectrum change ?</a:t>
            </a:r>
          </a:p>
          <a:p>
            <a:pPr marL="457191" lvl="1" indent="-171441">
              <a:buFontTx/>
              <a:buChar char="•"/>
            </a:pPr>
            <a:r>
              <a:rPr lang="en-US" sz="1800" b="0" dirty="0" smtClean="0">
                <a:latin typeface="Arial"/>
                <a:cs typeface="Arial"/>
              </a:rPr>
              <a:t>radon is the likely candidate for the increase in radioactivity after rainfall</a:t>
            </a:r>
          </a:p>
          <a:p>
            <a:pPr marL="457191" lvl="1" indent="-171441">
              <a:buFontTx/>
              <a:buChar char="•"/>
            </a:pPr>
            <a:r>
              <a:rPr lang="en-US" sz="1800" b="0" dirty="0" smtClean="0">
                <a:latin typeface="Arial"/>
                <a:cs typeface="Arial"/>
              </a:rPr>
              <a:t>radon gas decays into metals whose atoms oxidize and get suspended in the atmosphere as aerosols</a:t>
            </a:r>
          </a:p>
          <a:p>
            <a:pPr marL="457191" lvl="1" indent="-171441">
              <a:buFontTx/>
              <a:buChar char="•"/>
            </a:pPr>
            <a:r>
              <a:rPr lang="en-US" sz="1800" b="0" dirty="0" smtClean="0">
                <a:latin typeface="Arial"/>
                <a:cs typeface="Arial"/>
              </a:rPr>
              <a:t>a rainfall washes the suspended aerosols out precipitating to the ground</a:t>
            </a:r>
          </a:p>
          <a:p>
            <a:pPr marL="457191" lvl="1" indent="-171441">
              <a:buFontTx/>
              <a:buChar char="•"/>
            </a:pPr>
            <a:r>
              <a:rPr lang="en-US" sz="1800" b="0" baseline="30000" dirty="0" smtClean="0">
                <a:latin typeface="Arial"/>
                <a:cs typeface="Arial"/>
              </a:rPr>
              <a:t>214</a:t>
            </a:r>
            <a:r>
              <a:rPr lang="en-US" sz="1800" b="0" dirty="0" smtClean="0">
                <a:latin typeface="Arial"/>
                <a:cs typeface="Arial"/>
              </a:rPr>
              <a:t>Bi has a 20 min half-life, so it does not persist long after the rainfall</a:t>
            </a:r>
          </a:p>
          <a:p>
            <a:pPr marL="457191" lvl="1" indent="-171441">
              <a:buFontTx/>
              <a:buChar char="•"/>
            </a:pPr>
            <a:r>
              <a:rPr lang="en-US" sz="1800" b="0" dirty="0" smtClean="0">
                <a:latin typeface="Arial"/>
                <a:cs typeface="Arial"/>
              </a:rPr>
              <a:t>the strong </a:t>
            </a:r>
            <a:r>
              <a:rPr lang="en-US" sz="1800" b="0" baseline="30000" dirty="0" smtClean="0">
                <a:latin typeface="Arial"/>
                <a:cs typeface="Arial"/>
              </a:rPr>
              <a:t>214</a:t>
            </a:r>
            <a:r>
              <a:rPr lang="en-US" sz="1800" b="0" dirty="0" smtClean="0">
                <a:latin typeface="Arial"/>
                <a:cs typeface="Arial"/>
              </a:rPr>
              <a:t>Bi line at 609 </a:t>
            </a:r>
            <a:r>
              <a:rPr lang="en-US" sz="1800" b="0" dirty="0" err="1" smtClean="0">
                <a:latin typeface="Arial"/>
                <a:cs typeface="Arial"/>
              </a:rPr>
              <a:t>keV</a:t>
            </a:r>
            <a:r>
              <a:rPr lang="en-US" sz="1800" b="0" dirty="0" smtClean="0">
                <a:latin typeface="Arial"/>
                <a:cs typeface="Arial"/>
              </a:rPr>
              <a:t> may interfere with </a:t>
            </a:r>
            <a:r>
              <a:rPr lang="en-US" sz="1800" b="0" baseline="30000" dirty="0" smtClean="0">
                <a:latin typeface="Arial"/>
                <a:cs typeface="Arial"/>
              </a:rPr>
              <a:t>137</a:t>
            </a:r>
            <a:r>
              <a:rPr lang="en-US" sz="1800" b="0" dirty="0" smtClean="0">
                <a:latin typeface="Arial"/>
                <a:cs typeface="Arial"/>
              </a:rPr>
              <a:t>Cs tests with a line at 662 </a:t>
            </a:r>
            <a:r>
              <a:rPr lang="en-US" sz="1800" b="0" dirty="0" err="1" smtClean="0">
                <a:latin typeface="Arial"/>
                <a:cs typeface="Arial"/>
              </a:rPr>
              <a:t>keV</a:t>
            </a:r>
            <a:r>
              <a:rPr lang="en-US" sz="1800" b="0" dirty="0" smtClean="0">
                <a:latin typeface="Arial"/>
                <a:cs typeface="Arial"/>
              </a:rPr>
              <a:t> if testing during or after a rainfall is anticipated</a:t>
            </a:r>
          </a:p>
          <a:p>
            <a:pPr eaLnBrk="1" hangingPunct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941391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419600"/>
            <a:ext cx="6698827" cy="48657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Table 2-7 (Kouzes)</a:t>
            </a: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2875014-EB0A-234E-873E-876673AFA003}" type="slidenum">
              <a:rPr lang="en-US" sz="1200"/>
              <a:pPr eaLnBrk="1" hangingPunct="1"/>
              <a:t>20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7075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Table 2-8 (Kouzes)</a:t>
            </a: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3A42A538-71C1-AE4D-B0DA-C4D4012CC5E3}" type="slidenum">
              <a:rPr lang="en-US" sz="1200"/>
              <a:pPr eaLnBrk="1" hangingPunct="1"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5839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267200"/>
            <a:ext cx="6698827" cy="50181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Ref. Kouzes</a:t>
            </a:r>
          </a:p>
          <a:p>
            <a:pPr eaLnBrk="1" hangingPunct="1">
              <a:spcBef>
                <a:spcPct val="0"/>
              </a:spcBef>
            </a:pPr>
            <a:endParaRPr lang="en-US" sz="1800" dirty="0">
              <a:latin typeface="Calibri" charset="0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0F8ABC7-7860-B745-8E5D-0C08183113F7}" type="slidenum">
              <a:rPr lang="en-US" sz="1200"/>
              <a:pPr eaLnBrk="1" hangingPunct="1"/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847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b="0" dirty="0" smtClean="0">
                <a:latin typeface="Calibri" charset="0"/>
              </a:rPr>
              <a:t> Where do</a:t>
            </a:r>
            <a:r>
              <a:rPr lang="en-US" sz="1800" b="0" baseline="0" dirty="0" smtClean="0">
                <a:latin typeface="Calibri" charset="0"/>
              </a:rPr>
              <a:t> cosmic rays come from?  The cosmos (including our sun!)</a:t>
            </a:r>
          </a:p>
          <a:p>
            <a:pPr eaLnBrk="1" hangingPunct="1">
              <a:spcBef>
                <a:spcPct val="0"/>
              </a:spcBef>
            </a:pPr>
            <a:r>
              <a:rPr lang="en-US" sz="1800" b="0" baseline="0" dirty="0" smtClean="0">
                <a:latin typeface="Calibri" charset="0"/>
              </a:rPr>
              <a:t> What kinds of particles make up cosmic rays?  Heavy charged particles</a:t>
            </a: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Picture </a:t>
            </a:r>
            <a:r>
              <a:rPr lang="en-US" sz="1800" dirty="0">
                <a:latin typeface="Calibri" charset="0"/>
              </a:rPr>
              <a:t>credit: </a:t>
            </a:r>
            <a:r>
              <a:rPr lang="en-US" sz="1800" dirty="0" smtClean="0">
                <a:latin typeface="Calibri" charset="0"/>
              </a:rPr>
              <a:t>Wikipedia</a:t>
            </a:r>
          </a:p>
          <a:p>
            <a:pPr eaLnBrk="1" hangingPunct="1">
              <a:spcBef>
                <a:spcPct val="0"/>
              </a:spcBef>
            </a:pPr>
            <a:r>
              <a:rPr lang="en-US" sz="1800" b="1" baseline="0" dirty="0" smtClean="0">
                <a:latin typeface="Calibri" charset="0"/>
              </a:rPr>
              <a:t> The energy loss for cosmic muons is about 2 MeV per g/cm2 of material</a:t>
            </a:r>
          </a:p>
          <a:p>
            <a:pPr eaLnBrk="1" hangingPunct="1">
              <a:spcBef>
                <a:spcPct val="0"/>
              </a:spcBef>
            </a:pPr>
            <a:r>
              <a:rPr lang="en-US" sz="1800" b="1" baseline="0" dirty="0" smtClean="0">
                <a:latin typeface="Calibri" charset="0"/>
              </a:rPr>
              <a:t> </a:t>
            </a:r>
            <a:r>
              <a:rPr lang="en-US" sz="1800" b="1" dirty="0" smtClean="0"/>
              <a:t>Background problem mostly</a:t>
            </a:r>
            <a:r>
              <a:rPr lang="en-US" sz="1800" b="1" baseline="0" dirty="0" smtClean="0"/>
              <a:t> when looking at neutrons.  Rate is typically 1 per s in your hand</a:t>
            </a:r>
            <a:endParaRPr lang="en-US" sz="1800" b="1" dirty="0" smtClean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81501D9B-55B7-FF42-BB47-656C1B563DDB}" type="slidenum">
              <a:rPr lang="en-US" sz="1200"/>
              <a:pPr eaLnBrk="1" hangingPunct="1"/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66080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3EFC26-E6A4-4B0F-8C69-F933210B5550}" type="slidenum">
              <a:rPr lang="en-US"/>
              <a:pPr/>
              <a:t>24</a:t>
            </a:fld>
            <a:endParaRPr 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9381" y="4343400"/>
            <a:ext cx="6698827" cy="494199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 smtClean="0">
                <a:ea typeface="ＭＳ Ｐゴシック" charset="0"/>
                <a:sym typeface="Arial Bold" charset="0"/>
              </a:rPr>
              <a:t> While the primary secondary particles are neutrons, the secondary particle flux on surface is a function of</a:t>
            </a:r>
          </a:p>
          <a:p>
            <a:pPr lvl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 smtClean="0">
                <a:ea typeface="ＭＳ Ｐゴシック" charset="0"/>
                <a:sym typeface="Arial Bold" charset="0"/>
              </a:rPr>
              <a:t> latitude</a:t>
            </a:r>
          </a:p>
          <a:p>
            <a:pPr lvl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baseline="0" dirty="0" smtClean="0">
                <a:ea typeface="ＭＳ Ｐゴシック" charset="0"/>
                <a:sym typeface="Arial Bold" charset="0"/>
              </a:rPr>
              <a:t> </a:t>
            </a:r>
            <a:r>
              <a:rPr lang="en-US" sz="1800" b="0" dirty="0" smtClean="0">
                <a:ea typeface="ＭＳ Ｐゴシック" charset="0"/>
                <a:sym typeface="Arial Bold" charset="0"/>
              </a:rPr>
              <a:t>weather</a:t>
            </a:r>
          </a:p>
          <a:p>
            <a:pPr lvl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baseline="0" dirty="0" smtClean="0">
                <a:ea typeface="ＭＳ Ｐゴシック" charset="0"/>
                <a:sym typeface="Arial Bold" charset="0"/>
              </a:rPr>
              <a:t> </a:t>
            </a:r>
            <a:r>
              <a:rPr lang="en-US" sz="1800" b="0" dirty="0" smtClean="0">
                <a:ea typeface="ＭＳ Ｐゴシック" charset="0"/>
                <a:sym typeface="Arial Bold" charset="0"/>
              </a:rPr>
              <a:t>solar activity</a:t>
            </a:r>
          </a:p>
          <a:p>
            <a:pPr lvl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baseline="0" dirty="0" smtClean="0">
                <a:ea typeface="ＭＳ Ｐゴシック" charset="0"/>
                <a:sym typeface="Arial Bold" charset="0"/>
              </a:rPr>
              <a:t> </a:t>
            </a:r>
            <a:r>
              <a:rPr lang="en-US" sz="1800" b="0" dirty="0" smtClean="0">
                <a:ea typeface="ＭＳ Ｐゴシック" charset="0"/>
                <a:sym typeface="Arial Bold" charset="0"/>
              </a:rPr>
              <a:t>diurnal cycle</a:t>
            </a:r>
          </a:p>
          <a:p>
            <a:pPr lvl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baseline="0" dirty="0" smtClean="0">
                <a:ea typeface="ＭＳ Ｐゴシック" charset="0"/>
                <a:sym typeface="Arial Bold" charset="0"/>
              </a:rPr>
              <a:t> </a:t>
            </a:r>
            <a:r>
              <a:rPr lang="en-US" sz="1800" b="0" dirty="0" smtClean="0">
                <a:ea typeface="ＭＳ Ｐゴシック" charset="0"/>
                <a:sym typeface="Arial Bold" charset="0"/>
              </a:rPr>
              <a:t>barometric pressure</a:t>
            </a:r>
          </a:p>
          <a:p>
            <a:pPr lvl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baseline="0" dirty="0" smtClean="0">
                <a:ea typeface="ＭＳ Ｐゴシック" charset="0"/>
                <a:sym typeface="Arial Bold" charset="0"/>
              </a:rPr>
              <a:t> </a:t>
            </a:r>
            <a:r>
              <a:rPr lang="en-US" sz="1800" b="0" dirty="0" smtClean="0">
                <a:ea typeface="ＭＳ Ｐゴシック" charset="0"/>
                <a:sym typeface="Arial Bold" charset="0"/>
              </a:rPr>
              <a:t>altitude (higher with elevation)</a:t>
            </a:r>
            <a:endParaRPr lang="en-US" sz="1800" b="0" baseline="0" dirty="0" smtClean="0"/>
          </a:p>
          <a:p>
            <a:pPr marL="0" marR="0" indent="0" algn="l" defTabSz="914400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ct val="90000"/>
              <a:buFont typeface="Courier New" pitchFamily="49" charset="0"/>
              <a:buChar char="o"/>
              <a:tabLst/>
              <a:defRPr/>
            </a:pPr>
            <a:r>
              <a:rPr lang="en-US" sz="1800" b="0" baseline="0" dirty="0" smtClean="0"/>
              <a:t> Note that </a:t>
            </a:r>
            <a:r>
              <a:rPr lang="en-US" sz="1800" dirty="0" smtClean="0">
                <a:ea typeface="ＭＳ Ｐゴシック" charset="0"/>
                <a:sym typeface="Arial Bold" charset="0"/>
              </a:rPr>
              <a:t>longer path through atmosphere reduces flux reaching ground due to interactions with atmosphere.</a:t>
            </a:r>
            <a:endParaRPr lang="en-US" sz="1800" baseline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The graphic to the right, bottom is a shadow from the moon interfering with the cosmic muon flux.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Source: LBNL Particle Data Group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</a:t>
            </a:r>
            <a:r>
              <a:rPr lang="en-US" sz="1800" dirty="0" smtClean="0"/>
              <a:t>http://pdg.lbl.gov/2011/figures/figures.html</a:t>
            </a:r>
            <a:endParaRPr lang="en-US" sz="1800" b="1" dirty="0" smtClean="0">
              <a:ea typeface="ＭＳ Ｐゴシック" charset="0"/>
              <a:sym typeface="Arial Bold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3415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Cosmic rays will obviously set</a:t>
            </a:r>
            <a:r>
              <a:rPr lang="en-US" sz="1800" baseline="0" dirty="0" smtClean="0">
                <a:latin typeface="Calibri" charset="0"/>
              </a:rPr>
              <a:t> off your detector (because of the amount of energy they deposit, they’ll likely be at the very high end)</a:t>
            </a:r>
          </a:p>
          <a:p>
            <a:pPr eaLnBrk="1" hangingPunct="1">
              <a:spcBef>
                <a:spcPct val="0"/>
              </a:spcBef>
            </a:pPr>
            <a:r>
              <a:rPr lang="en-US" sz="1800" baseline="0" dirty="0" smtClean="0">
                <a:latin typeface="Calibri" charset="0"/>
              </a:rPr>
              <a:t> The solar cycle affects the cosmic radiation we see here on </a:t>
            </a:r>
            <a:r>
              <a:rPr lang="en-US" sz="1800" baseline="0" dirty="0" err="1" smtClean="0">
                <a:latin typeface="Calibri" charset="0"/>
              </a:rPr>
              <a:t>earch</a:t>
            </a:r>
            <a:r>
              <a:rPr lang="en-US" sz="1800" baseline="0" dirty="0" smtClean="0">
                <a:latin typeface="Calibri" charset="0"/>
              </a:rPr>
              <a:t>.</a:t>
            </a: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Figure </a:t>
            </a:r>
            <a:r>
              <a:rPr lang="en-US" sz="1800" dirty="0">
                <a:latin typeface="Calibri" charset="0"/>
              </a:rPr>
              <a:t>2.6 Kouzes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7B61494A-970D-9843-AC68-5B50A3FC6D52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89100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Fig. U. New </a:t>
            </a:r>
            <a:r>
              <a:rPr lang="en-US" sz="1800" dirty="0" smtClean="0">
                <a:latin typeface="Calibri" charset="0"/>
              </a:rPr>
              <a:t>Hampshire </a:t>
            </a:r>
            <a:r>
              <a:rPr lang="en-US" sz="1800" dirty="0">
                <a:latin typeface="Calibri" charset="0"/>
              </a:rPr>
              <a:t>and U. Chicago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196FA1C6-CEAA-FF40-8CEF-8B1C3B49E8D1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3571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Figure </a:t>
            </a:r>
            <a:r>
              <a:rPr lang="en-US" sz="1800" dirty="0">
                <a:latin typeface="Calibri" charset="0"/>
              </a:rPr>
              <a:t>2-16 (Kouzes</a:t>
            </a:r>
            <a:r>
              <a:rPr lang="en-US" sz="1800" dirty="0" smtClean="0">
                <a:latin typeface="Calibri" charset="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</a:t>
            </a:r>
            <a:r>
              <a:rPr lang="en-US" sz="2000" dirty="0" smtClean="0"/>
              <a:t>Average diurnal response of total gamma, high-energy gamma, and neutron background</a:t>
            </a:r>
            <a:endParaRPr lang="en-US" sz="1800" dirty="0">
              <a:latin typeface="Calibri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F15898E8-7491-2249-9F40-A420F6364765}" type="slidenum">
              <a:rPr lang="en-US" sz="1200"/>
              <a:pPr eaLnBrk="1" hangingPunct="1"/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89331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738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419600"/>
            <a:ext cx="6698827" cy="48657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J</a:t>
            </a:r>
            <a:r>
              <a:rPr lang="en-US" sz="1800" dirty="0">
                <a:latin typeface="Calibri" charset="0"/>
              </a:rPr>
              <a:t>. Smith and </a:t>
            </a:r>
            <a:r>
              <a:rPr lang="en-US" sz="1800" dirty="0" err="1">
                <a:latin typeface="Calibri" charset="0"/>
              </a:rPr>
              <a:t>N.A</a:t>
            </a:r>
            <a:r>
              <a:rPr lang="en-US" sz="1800" dirty="0">
                <a:latin typeface="Calibri" charset="0"/>
              </a:rPr>
              <a:t>. Beresford, “Chernobyl: Catastrophe and Consequences”, (Praxis, </a:t>
            </a:r>
            <a:r>
              <a:rPr lang="en-US" sz="1800" dirty="0" err="1">
                <a:latin typeface="Calibri" charset="0"/>
              </a:rPr>
              <a:t>Chichester</a:t>
            </a:r>
            <a:r>
              <a:rPr lang="en-US" sz="1800" dirty="0">
                <a:latin typeface="Calibri" charset="0"/>
              </a:rPr>
              <a:t>, 2005)</a:t>
            </a:r>
          </a:p>
        </p:txBody>
      </p:sp>
      <p:sp>
        <p:nvSpPr>
          <p:cNvPr id="1167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195D55F-995D-B74D-8B1B-86449E213105}" type="slidenum">
              <a:rPr lang="en-US" sz="1200"/>
              <a:pPr eaLnBrk="1" hangingPunct="1"/>
              <a:t>28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2715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419600"/>
            <a:ext cx="6698827" cy="48657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Source</a:t>
            </a:r>
            <a:r>
              <a:rPr lang="en-US" sz="1800" dirty="0">
                <a:latin typeface="Calibri" charset="0"/>
              </a:rPr>
              <a:t>: </a:t>
            </a:r>
            <a:r>
              <a:rPr lang="en-US" sz="1800" dirty="0" err="1">
                <a:latin typeface="Calibri" charset="0"/>
              </a:rPr>
              <a:t>R.T</a:t>
            </a:r>
            <a:r>
              <a:rPr lang="en-US" sz="1800" dirty="0">
                <a:latin typeface="Calibri" charset="0"/>
              </a:rPr>
              <a:t>. Kouzes, et al. Radiation Detection and Interdiction at </a:t>
            </a:r>
            <a:r>
              <a:rPr lang="en-US" sz="1800" dirty="0" smtClean="0">
                <a:latin typeface="Calibri" charset="0"/>
              </a:rPr>
              <a:t>Borders</a:t>
            </a:r>
          </a:p>
          <a:p>
            <a:pPr eaLnBrk="1" hangingPunct="1">
              <a:spcBef>
                <a:spcPct val="0"/>
              </a:spcBef>
            </a:pPr>
            <a:r>
              <a:rPr lang="en-US" sz="1800" b="1" dirty="0" smtClean="0">
                <a:latin typeface="Calibri" charset="0"/>
              </a:rPr>
              <a:t> Can you name</a:t>
            </a:r>
            <a:r>
              <a:rPr lang="en-US" sz="1800" b="1" baseline="0" dirty="0" smtClean="0">
                <a:latin typeface="Calibri" charset="0"/>
              </a:rPr>
              <a:t> some of the reasons why or how background varies?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800" baseline="0" dirty="0" smtClean="0">
                <a:latin typeface="Calibri" charset="0"/>
              </a:rPr>
              <a:t> Varies in energy (so we may need energy resolving detectors)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800" baseline="0" dirty="0" smtClean="0">
                <a:latin typeface="Calibri" charset="0"/>
              </a:rPr>
              <a:t> Varies spatially (so we may use imaging to increase the signal-to-noise ratio)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800" baseline="0" dirty="0" smtClean="0">
                <a:latin typeface="Calibri" charset="0"/>
              </a:rPr>
              <a:t> Varies in time (so we may account for the time of day or time of year)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800" baseline="0" dirty="0" smtClean="0">
                <a:latin typeface="Calibri" charset="0"/>
              </a:rPr>
              <a:t> Environmental factors (so maybe we consider…  …many different things)</a:t>
            </a:r>
          </a:p>
          <a:p>
            <a:pPr lvl="0" eaLnBrk="1" hangingPunct="1">
              <a:spcBef>
                <a:spcPct val="0"/>
              </a:spcBef>
            </a:pPr>
            <a:r>
              <a:rPr lang="en-US" sz="1800" baseline="0" dirty="0" smtClean="0">
                <a:latin typeface="Calibri" charset="0"/>
              </a:rPr>
              <a:t> </a:t>
            </a:r>
            <a:r>
              <a:rPr lang="en-US" sz="1800" b="1" baseline="0" dirty="0" smtClean="0">
                <a:latin typeface="Calibri" charset="0"/>
              </a:rPr>
              <a:t>When the background varies too much what can we do to identify </a:t>
            </a:r>
            <a:r>
              <a:rPr lang="en-US" sz="1800" b="1" baseline="0" dirty="0" err="1" smtClean="0">
                <a:latin typeface="Calibri" charset="0"/>
              </a:rPr>
              <a:t>SNM</a:t>
            </a:r>
            <a:r>
              <a:rPr lang="en-US" sz="1800" b="1" baseline="0" dirty="0" smtClean="0">
                <a:latin typeface="Calibri" charset="0"/>
              </a:rPr>
              <a:t>?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800" baseline="0" dirty="0" smtClean="0">
                <a:latin typeface="Calibri" charset="0"/>
              </a:rPr>
              <a:t> …active interrogation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E823F47B-A5A4-0E4E-93AC-8C3D7E88E7A5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7078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u="sng" dirty="0" smtClean="0">
                <a:latin typeface="Calibri" charset="0"/>
              </a:rPr>
              <a:t> Ref</a:t>
            </a:r>
            <a:r>
              <a:rPr lang="en-US" sz="1800" u="sng" dirty="0">
                <a:latin typeface="Calibri" charset="0"/>
              </a:rPr>
              <a:t>: http://www.nnsa.energy.gov/</a:t>
            </a: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3626D8B7-E90B-6C43-B771-4B385840C18A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3446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69381" y="3048000"/>
            <a:ext cx="6698827" cy="62373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9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 Here is a basic breakdown of what</a:t>
            </a:r>
            <a:r>
              <a:rPr lang="en-US" sz="1800" baseline="0" dirty="0" smtClean="0"/>
              <a:t> this block of instruction covers.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In your own words, what is special nuclear material?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Can you describe the </a:t>
            </a:r>
            <a:r>
              <a:rPr lang="en-US" sz="1800" b="1" baseline="0" dirty="0" err="1" smtClean="0"/>
              <a:t>isotopics</a:t>
            </a:r>
            <a:r>
              <a:rPr lang="en-US" sz="1800" b="1" baseline="0" dirty="0" smtClean="0"/>
              <a:t> of natural uranium?</a:t>
            </a:r>
            <a:r>
              <a:rPr lang="en-US" sz="1800" b="0" baseline="0" dirty="0" smtClean="0"/>
              <a:t>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0" baseline="0" dirty="0" smtClean="0"/>
              <a:t> 0.72% 235U, 99.273% 238U, and traces of 234U</a:t>
            </a:r>
            <a:endParaRPr lang="en-US" sz="1800" b="1" baseline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What is slightly-enriched uranium?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</a:t>
            </a:r>
            <a:r>
              <a:rPr lang="en-US" sz="1800" b="0" baseline="0" dirty="0" smtClean="0"/>
              <a:t>~0.9-2%</a:t>
            </a:r>
            <a:endParaRPr lang="en-US" sz="1800" b="1" baseline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What is low-enriched uranium?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</a:t>
            </a:r>
            <a:r>
              <a:rPr lang="en-US" sz="1800" b="0" baseline="0" dirty="0" smtClean="0"/>
              <a:t>2-20% 235U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What </a:t>
            </a:r>
            <a:r>
              <a:rPr lang="en-US" sz="1800" b="1" baseline="0" dirty="0" err="1" smtClean="0"/>
              <a:t>LEU</a:t>
            </a:r>
            <a:r>
              <a:rPr lang="en-US" sz="1800" b="1" baseline="0" dirty="0" smtClean="0"/>
              <a:t> levels are used in </a:t>
            </a:r>
            <a:r>
              <a:rPr lang="en-US" sz="1800" b="1" baseline="0" dirty="0" err="1" smtClean="0"/>
              <a:t>LWRs</a:t>
            </a:r>
            <a:r>
              <a:rPr lang="en-US" sz="1800" b="1" baseline="0" dirty="0" smtClean="0"/>
              <a:t> for power and for research reactors?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</a:t>
            </a:r>
            <a:r>
              <a:rPr lang="en-US" sz="1800" b="0" baseline="0" dirty="0" smtClean="0"/>
              <a:t>3-4% is common for </a:t>
            </a:r>
            <a:r>
              <a:rPr lang="en-US" sz="1800" b="0" baseline="0" dirty="0" err="1" smtClean="0"/>
              <a:t>LWRs</a:t>
            </a:r>
            <a:r>
              <a:rPr lang="en-US" sz="1800" b="0" baseline="0" dirty="0" smtClean="0"/>
              <a:t> and 12-20% for research reactors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baseline="0" dirty="0" smtClean="0"/>
              <a:t> </a:t>
            </a:r>
            <a:r>
              <a:rPr lang="en-US" sz="1800" b="1" baseline="0" dirty="0" smtClean="0"/>
              <a:t>What is </a:t>
            </a:r>
            <a:r>
              <a:rPr lang="en-US" sz="1800" b="1" baseline="0" dirty="0" err="1" smtClean="0"/>
              <a:t>HEU</a:t>
            </a:r>
            <a:r>
              <a:rPr lang="en-US" sz="1800" b="1" baseline="0" dirty="0" smtClean="0"/>
              <a:t> and </a:t>
            </a:r>
            <a:r>
              <a:rPr lang="en-US" sz="1800" b="1" baseline="0" dirty="0" err="1" smtClean="0"/>
              <a:t>WGU</a:t>
            </a:r>
            <a:r>
              <a:rPr lang="en-US" sz="1800" b="1" baseline="0" dirty="0" smtClean="0"/>
              <a:t>?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62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The main point of these two slides (this and the next) are that the NRC has a classification methodology for different amounts and enrichments</a:t>
            </a:r>
            <a:r>
              <a:rPr lang="en-US" sz="1800" baseline="0" dirty="0" smtClean="0"/>
              <a:t> and combinations of materials.</a:t>
            </a:r>
          </a:p>
          <a:p>
            <a:r>
              <a:rPr lang="en-US" sz="1800" baseline="0" dirty="0" smtClean="0"/>
              <a:t> I don’t expect you to “memorize” these definitions although, depending on your job, this might come in handy.</a:t>
            </a:r>
          </a:p>
          <a:p>
            <a:r>
              <a:rPr lang="en-US" sz="1800" baseline="0" dirty="0" smtClean="0"/>
              <a:t> The main point is to understand how the NRC classifies </a:t>
            </a:r>
            <a:r>
              <a:rPr lang="en-US" sz="1800" baseline="0" dirty="0" err="1" smtClean="0"/>
              <a:t>SNM</a:t>
            </a:r>
            <a:r>
              <a:rPr lang="en-US" sz="1800" baseline="0" dirty="0" smtClean="0"/>
              <a:t>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58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97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/>
              <a:t> What</a:t>
            </a:r>
            <a:r>
              <a:rPr lang="en-US" sz="1800" b="1" baseline="0" dirty="0" smtClean="0"/>
              <a:t> is fissile material and why do we care about it?</a:t>
            </a:r>
          </a:p>
          <a:p>
            <a:pPr lvl="1"/>
            <a:r>
              <a:rPr lang="en-US" sz="1700" dirty="0"/>
              <a:t> </a:t>
            </a:r>
            <a:r>
              <a:rPr lang="en-US" sz="1700" dirty="0" smtClean="0"/>
              <a:t>Those isotopes that fission with thermal neutrons</a:t>
            </a:r>
            <a:endParaRPr lang="en-US" sz="1700" baseline="0" dirty="0" smtClean="0"/>
          </a:p>
          <a:p>
            <a:r>
              <a:rPr lang="en-US" sz="1800" b="1" baseline="0" dirty="0" smtClean="0"/>
              <a:t> What is fissionable material and why do we care about it?</a:t>
            </a:r>
          </a:p>
          <a:p>
            <a:pPr lvl="1"/>
            <a:r>
              <a:rPr lang="en-US" sz="1700" dirty="0" smtClean="0"/>
              <a:t> Those isotopes that fission with fast neutrons.</a:t>
            </a:r>
          </a:p>
          <a:p>
            <a:r>
              <a:rPr lang="en-US" sz="1800" b="1" dirty="0"/>
              <a:t> </a:t>
            </a:r>
            <a:r>
              <a:rPr lang="en-US" sz="1800" b="1" dirty="0" smtClean="0"/>
              <a:t>What is fertile material and why do we care about it?</a:t>
            </a:r>
          </a:p>
          <a:p>
            <a:pPr lvl="1"/>
            <a:r>
              <a:rPr lang="en-US" sz="1700" b="1" dirty="0"/>
              <a:t> </a:t>
            </a:r>
            <a:r>
              <a:rPr lang="en-US" sz="1700" dirty="0" smtClean="0"/>
              <a:t>Those isotopes that can be used to breed fissile material.</a:t>
            </a:r>
            <a:endParaRPr lang="en-US" sz="17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42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aseline="0" dirty="0" smtClean="0"/>
              <a:t> We should keep in mind that one of the things that makes HEU such a risk is that much (most) of the work has been done to enrich it.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Keep in mind that t</a:t>
            </a:r>
            <a:r>
              <a:rPr lang="en-US" sz="1800" baseline="0" dirty="0" smtClean="0"/>
              <a:t>he work needed to take HEU to WGU is less than what it took to get to HEU from natural uranium.</a:t>
            </a:r>
          </a:p>
          <a:p>
            <a:endParaRPr lang="en-US" sz="1800" dirty="0"/>
          </a:p>
          <a:p>
            <a:r>
              <a:rPr lang="en-US" sz="1800" dirty="0" smtClean="0"/>
              <a:t> </a:t>
            </a:r>
            <a:r>
              <a:rPr lang="en-US" sz="1800" b="1" dirty="0" smtClean="0"/>
              <a:t>Do you understand why Pu is preferred for compact weapons?</a:t>
            </a:r>
          </a:p>
          <a:p>
            <a:r>
              <a:rPr lang="en-US" sz="1800" b="1" dirty="0" smtClean="0"/>
              <a:t> Do you understand why Pu cannot be used for a gun-type weapon?</a:t>
            </a:r>
          </a:p>
          <a:p>
            <a:r>
              <a:rPr lang="en-US" sz="1800" b="1" dirty="0"/>
              <a:t> </a:t>
            </a:r>
            <a:r>
              <a:rPr lang="en-US" sz="1800" b="1" dirty="0" smtClean="0"/>
              <a:t>Do you understand why it is easier to create an </a:t>
            </a:r>
            <a:r>
              <a:rPr lang="en-US" sz="1800" b="1" dirty="0" err="1" smtClean="0"/>
              <a:t>IND</a:t>
            </a:r>
            <a:r>
              <a:rPr lang="en-US" sz="1800" b="1" dirty="0" smtClean="0"/>
              <a:t> using U (instead of Pu)?</a:t>
            </a:r>
            <a:endParaRPr lang="en-US" sz="1800" b="1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03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The amount of enriched materials that exists in stockpiles, particularly among the NWSs (especially Russia and the US) is massive.</a:t>
            </a:r>
          </a:p>
          <a:p>
            <a:endParaRPr lang="en-US" sz="1800" dirty="0"/>
          </a:p>
          <a:p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73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You should have learned most of this in the last lecture.</a:t>
            </a:r>
          </a:p>
          <a:p>
            <a:r>
              <a:rPr lang="en-US" sz="1800" dirty="0" smtClean="0"/>
              <a:t> What is new is the presence of 238Pu.  This indicates</a:t>
            </a:r>
            <a:r>
              <a:rPr lang="en-US" sz="1800" baseline="0" dirty="0" smtClean="0"/>
              <a:t> that the reactor was fueled with recycled uranium.</a:t>
            </a:r>
          </a:p>
          <a:p>
            <a:r>
              <a:rPr lang="en-US" sz="1800" b="1" dirty="0"/>
              <a:t> </a:t>
            </a:r>
            <a:r>
              <a:rPr lang="en-US" sz="1800" b="1" dirty="0" smtClean="0"/>
              <a:t>How does the 240Pu/239Pu ratio indicate both the burnup of the fuel and the amount of U that is needed to produce a given quantity of Pu?</a:t>
            </a:r>
          </a:p>
          <a:p>
            <a:pPr marL="285750" marR="0" lvl="1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Courier New" pitchFamily="49" charset="0"/>
              <a:buChar char="o"/>
              <a:tabLst/>
              <a:defRPr/>
            </a:pPr>
            <a:r>
              <a:rPr lang="en-US" sz="1700" dirty="0" smtClean="0"/>
              <a:t> An elevated 238Pu content is a clear indicator that the production reactor was fueled with recycled U containing 236U.</a:t>
            </a:r>
            <a:endParaRPr lang="en-US" sz="1800" b="1" dirty="0" smtClean="0"/>
          </a:p>
          <a:p>
            <a:r>
              <a:rPr lang="en-US" sz="1800" b="1" dirty="0"/>
              <a:t> </a:t>
            </a:r>
            <a:r>
              <a:rPr lang="en-US" sz="1800" b="1" dirty="0" smtClean="0"/>
              <a:t>What does the presence of 238Pu in the fuel indicate about what fuel was used to create the Pu?</a:t>
            </a:r>
          </a:p>
          <a:p>
            <a:pPr marL="285750" marR="0" lvl="1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Courier New" pitchFamily="49" charset="0"/>
              <a:buChar char="o"/>
              <a:tabLst/>
              <a:defRPr/>
            </a:pPr>
            <a:r>
              <a:rPr lang="en-US" sz="1700" b="1" baseline="0" dirty="0"/>
              <a:t> </a:t>
            </a:r>
            <a:r>
              <a:rPr lang="en-US" sz="1700" dirty="0" smtClean="0"/>
              <a:t>If reprocessed U is fed into enrichment plants to make </a:t>
            </a:r>
            <a:r>
              <a:rPr lang="en-US" sz="1700" dirty="0" err="1" smtClean="0"/>
              <a:t>HEU</a:t>
            </a:r>
            <a:r>
              <a:rPr lang="en-US" sz="1700" dirty="0" smtClean="0"/>
              <a:t>, the </a:t>
            </a:r>
            <a:r>
              <a:rPr lang="en-US" sz="1700" dirty="0" err="1" smtClean="0"/>
              <a:t>isotopics</a:t>
            </a:r>
            <a:r>
              <a:rPr lang="en-US" sz="1700" dirty="0" smtClean="0"/>
              <a:t> of the fissile materials produced with this strategy (first Pu, then </a:t>
            </a:r>
            <a:r>
              <a:rPr lang="en-US" sz="1700" dirty="0" err="1" smtClean="0"/>
              <a:t>HEU</a:t>
            </a:r>
            <a:r>
              <a:rPr lang="en-US" sz="1700" dirty="0" smtClean="0"/>
              <a:t>) allows consistency checks between declarations of the two materials</a:t>
            </a:r>
          </a:p>
          <a:p>
            <a:endParaRPr lang="en-US" sz="18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03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 Here are some different indicators</a:t>
            </a:r>
            <a:r>
              <a:rPr lang="en-US" sz="1800" baseline="0" dirty="0" smtClean="0"/>
              <a:t> for difference fuel histories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</a:t>
            </a:r>
            <a:r>
              <a:rPr lang="en-US" sz="1800" b="1" baseline="0" dirty="0" smtClean="0"/>
              <a:t>(1) Natural U enriched.  Why do you have clean </a:t>
            </a:r>
            <a:r>
              <a:rPr lang="en-US" sz="1800" b="1" baseline="0" dirty="0" err="1" smtClean="0"/>
              <a:t>HEU</a:t>
            </a:r>
            <a:r>
              <a:rPr lang="en-US" sz="1800" b="1" baseline="0" dirty="0" smtClean="0"/>
              <a:t>?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</a:t>
            </a:r>
            <a:r>
              <a:rPr lang="en-US" sz="1800" baseline="0" dirty="0" smtClean="0"/>
              <a:t>You get “clean” </a:t>
            </a:r>
            <a:r>
              <a:rPr lang="en-US" sz="1800" baseline="0" dirty="0" err="1" smtClean="0"/>
              <a:t>HEU</a:t>
            </a:r>
            <a:r>
              <a:rPr lang="en-US" sz="1800" baseline="0" dirty="0" smtClean="0"/>
              <a:t> because there are no “bred” materials present,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(2) Natural U put through a reactor yields a fuel with low-</a:t>
            </a:r>
            <a:r>
              <a:rPr lang="en-US" sz="1800" b="1" baseline="30000" dirty="0" smtClean="0"/>
              <a:t>238</a:t>
            </a:r>
            <a:r>
              <a:rPr lang="en-US" sz="1800" b="1" baseline="0" dirty="0" smtClean="0"/>
              <a:t>Pu content.  Why is there low 238Pu content?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Since the natural U has been through a reactor, there was now 236U present from which to breed 238Pu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</a:t>
            </a:r>
            <a:r>
              <a:rPr lang="en-US" sz="1800" b="1" baseline="0" dirty="0" smtClean="0"/>
              <a:t>(3) What does the third case tell us?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</a:t>
            </a:r>
            <a:r>
              <a:rPr lang="en-US" sz="1800" baseline="0" dirty="0" smtClean="0"/>
              <a:t>Natural U through a reactor and then enriched yields a fuel with low 238Pu content since there wasn’t much </a:t>
            </a:r>
            <a:r>
              <a:rPr lang="en-US" sz="1800" baseline="30000" dirty="0" smtClean="0"/>
              <a:t>236</a:t>
            </a:r>
            <a:r>
              <a:rPr lang="en-US" sz="1800" baseline="0" dirty="0" smtClean="0"/>
              <a:t>U present to breed </a:t>
            </a:r>
            <a:r>
              <a:rPr lang="en-US" sz="1800" baseline="30000" dirty="0" smtClean="0"/>
              <a:t>238</a:t>
            </a:r>
            <a:r>
              <a:rPr lang="en-US" sz="1800" baseline="0" dirty="0" smtClean="0"/>
              <a:t>Pu.  Also, you have low 236U content.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</a:t>
            </a:r>
            <a:r>
              <a:rPr lang="en-US" sz="1800" b="1" baseline="0" dirty="0" smtClean="0"/>
              <a:t>(4) What does the fourth case (Natural U through a reactor and then through a reactor again)</a:t>
            </a:r>
            <a:r>
              <a:rPr lang="en-US" sz="1800" baseline="0" dirty="0" smtClean="0"/>
              <a:t> </a:t>
            </a:r>
            <a:r>
              <a:rPr lang="en-US" sz="1800" b="1" baseline="0" dirty="0" smtClean="0"/>
              <a:t>tell us?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You can get variable 238Pu content in the Pu depending on the reactor operating history.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78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49830B-6EFF-4545-B627-BBED147EBFC5}" type="slidenum">
              <a:rPr lang="en-US"/>
              <a:pPr/>
              <a:t>3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9788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Previously I told you that detecting a Uranium-based weapon is</a:t>
            </a:r>
            <a:r>
              <a:rPr lang="en-US" sz="15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potentially much more difficult than detecting a Pu-based weapon because of the signatures.</a:t>
            </a:r>
            <a:endParaRPr lang="en-US" sz="1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We also stated that Pu emits a lot of neutrons.  Well, how do these neutrons compare to the background rate?</a:t>
            </a:r>
          </a:p>
          <a:p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Weapon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grade definition from Nuclear Threat Initiative (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NTI.org).</a:t>
            </a:r>
            <a:r>
              <a:rPr lang="en-US" sz="15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0.01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238</a:t>
            </a:r>
            <a:r>
              <a:rPr lang="en-US" sz="15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93.8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239,</a:t>
            </a:r>
            <a:r>
              <a:rPr lang="en-US" sz="15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5.8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240,</a:t>
            </a:r>
            <a:r>
              <a:rPr lang="en-US" sz="15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0.13%241,</a:t>
            </a:r>
            <a:r>
              <a:rPr lang="en-US" sz="15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0.02%242,</a:t>
            </a:r>
            <a:r>
              <a:rPr lang="en-US" sz="15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0.22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Am-241.</a:t>
            </a:r>
            <a:r>
              <a:rPr lang="en-US" sz="15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 Calculation by Lindstrom at NIST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2-group calculation from J. R.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Lamarsh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Introduction to Nuclear Engineering, 2nd ed.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, Addison-Wesley, Reading, MA, 1983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Note that cosmic ray induced neutrons are especially present with </a:t>
            </a:r>
            <a:r>
              <a:rPr lang="en-US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large steel</a:t>
            </a:r>
            <a:r>
              <a:rPr lang="en-US" sz="15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structures (the “Ship Effect”)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87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/>
              <a:t> What are the two artificial isotopes present in reprocessed U fuel?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 236U from 235U(</a:t>
            </a:r>
            <a:r>
              <a:rPr lang="en-US" sz="1800" dirty="0" err="1" smtClean="0"/>
              <a:t>n,g</a:t>
            </a:r>
            <a:r>
              <a:rPr lang="en-US" sz="1800" dirty="0" smtClean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 Trace 232U from (</a:t>
            </a:r>
            <a:r>
              <a:rPr lang="en-US" sz="1800" dirty="0" err="1" smtClean="0"/>
              <a:t>n,g</a:t>
            </a:r>
            <a:r>
              <a:rPr lang="en-US" sz="1800" dirty="0" smtClean="0"/>
              <a:t>) on a decay product of 235U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/>
              <a:t> How can we tell that an enrichment cascade has been fed with U that has been recovered from spent fuel from a Pu production reactor?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 When an enrichment cascade is fed with U that has been recovered from spent fuel from a Pu production reactor 232U and 236U are enriched.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 Critical information on this slide: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Reprocessed uranium has two artificial isotopes: 236U and trace 232U.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If you find (e.g. seize from the black market) you can look at </a:t>
            </a:r>
            <a:r>
              <a:rPr lang="en-US" sz="1800" baseline="0" dirty="0" err="1" smtClean="0"/>
              <a:t>isotopics</a:t>
            </a:r>
            <a:r>
              <a:rPr lang="en-US" sz="1800" baseline="0" dirty="0" smtClean="0"/>
              <a:t> and determine if the fuel has ever seen a reactor.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You can also garner information about the type of reprocessing the fuel may have gone through which helps you to identify potential sources of the material.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You can also check these against known samples.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2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 This graphic intends to show that you can look at </a:t>
            </a:r>
            <a:r>
              <a:rPr lang="en-US" sz="1800" dirty="0" err="1" smtClean="0"/>
              <a:t>isotopics</a:t>
            </a:r>
            <a:r>
              <a:rPr lang="en-US" sz="1800" dirty="0" smtClean="0"/>
              <a:t> to determine fuel history (well, at least differentiate</a:t>
            </a:r>
            <a:r>
              <a:rPr lang="en-US" sz="1800" baseline="0" dirty="0" smtClean="0"/>
              <a:t> and possible rule out some possibilities).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The impact of using natural versus recycled uranium fuel on the </a:t>
            </a:r>
            <a:r>
              <a:rPr lang="en-US" sz="1800" baseline="0" dirty="0" err="1" smtClean="0"/>
              <a:t>isotopics</a:t>
            </a:r>
            <a:r>
              <a:rPr lang="en-US" sz="1800" baseline="0" dirty="0" smtClean="0"/>
              <a:t> of Pu from various types of production reactors is shown.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700" baseline="0" dirty="0" smtClean="0"/>
              <a:t> An elevated 238Pu fraction is an indicator that recycled U was used. 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700" baseline="0" dirty="0" smtClean="0"/>
              <a:t> The extra Pu is produced from 236U in recycled Uranium.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700" baseline="0" dirty="0" smtClean="0"/>
              <a:t> 236U (an artificial isotope) is absent in natural U but is produced by neutron absorption in 235U during Pu production.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</a:t>
            </a:r>
            <a:r>
              <a:rPr lang="en-US" sz="1800" b="1" baseline="0" dirty="0" smtClean="0"/>
              <a:t>Why does the </a:t>
            </a:r>
            <a:r>
              <a:rPr lang="en-US" sz="1800" b="1" baseline="0" dirty="0" err="1" smtClean="0"/>
              <a:t>NRX</a:t>
            </a:r>
            <a:r>
              <a:rPr lang="en-US" sz="1800" b="1" baseline="0" dirty="0" smtClean="0"/>
              <a:t>/</a:t>
            </a:r>
            <a:r>
              <a:rPr lang="en-US" sz="1800" b="1" baseline="0" dirty="0" err="1" smtClean="0"/>
              <a:t>CIRUS</a:t>
            </a:r>
            <a:r>
              <a:rPr lang="en-US" sz="1800" b="1" baseline="0" dirty="0" smtClean="0"/>
              <a:t> using recycled U appear to the bottom right?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</a:t>
            </a:r>
            <a:r>
              <a:rPr lang="en-US" sz="1800" b="0" baseline="0" dirty="0" smtClean="0"/>
              <a:t>It has a higher 238Pu to </a:t>
            </a:r>
            <a:r>
              <a:rPr lang="en-US" sz="1800" b="0" baseline="0" dirty="0" err="1" smtClean="0"/>
              <a:t>TotPu</a:t>
            </a:r>
            <a:r>
              <a:rPr lang="en-US" sz="1800" b="0" baseline="0" dirty="0" smtClean="0"/>
              <a:t> ratio from breeding with the 236U.  It has a low 242Pu/240Pu content.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800" b="0" baseline="0" dirty="0" smtClean="0"/>
              <a:t> </a:t>
            </a:r>
            <a:r>
              <a:rPr lang="en-US" sz="1800" b="1" baseline="0" dirty="0" smtClean="0"/>
              <a:t>Why does the Calder Hall using natural uranium appear at the top left?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0" baseline="0" dirty="0" smtClean="0"/>
              <a:t> It has minimal 238U because the initial content of 236U was low and only minimal breeding occurred.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0" baseline="0" dirty="0" smtClean="0"/>
              <a:t> The fuel must have 238U in it and it was radiated long enough to yield higher Pu isotope content.</a:t>
            </a:r>
            <a:endParaRPr lang="en-US" sz="1800" baseline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</a:t>
            </a:r>
            <a:r>
              <a:rPr lang="en-US" sz="1800" b="1" baseline="0" dirty="0" smtClean="0"/>
              <a:t>What are some useful atomic and nuclear signatures for </a:t>
            </a:r>
            <a:r>
              <a:rPr lang="en-US" sz="1800" b="1" baseline="0" dirty="0" err="1" smtClean="0"/>
              <a:t>SNM</a:t>
            </a:r>
            <a:r>
              <a:rPr lang="en-US" sz="1800" b="1" baseline="0" dirty="0" smtClean="0"/>
              <a:t> detection?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226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 There will be a lot of hidden slides after this which Nukes may want to review and non-nukes will want to study.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 Here are the key points: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 Gamma rays (a type of photon) and neutrons (not listed) are very penetrating and can travel a long way.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 X-rays (which are photons of lower energy) are not very penetrating so they can be easily shielded.</a:t>
            </a:r>
            <a:r>
              <a:rPr lang="en-US" sz="1600" baseline="0" dirty="0" smtClean="0"/>
              <a:t>  They are characteristic of the material they are emitted from.</a:t>
            </a:r>
            <a:endParaRPr lang="en-US" sz="1600" dirty="0" smtClean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 Beta decays (are electrons</a:t>
            </a:r>
            <a:r>
              <a:rPr lang="en-US" sz="1600" baseline="0" dirty="0" smtClean="0"/>
              <a:t> emitted during a beta decay) and they don’t travel very far in matter (can be shielded by a think slab of metal).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baseline="0" dirty="0" smtClean="0"/>
              <a:t> Alpha particles (are helium nuclei emitted during alpha decay) and don’t travel very far in matter (can be stopped by dead skin or a sheet of paper).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baseline="0" dirty="0" smtClean="0"/>
              <a:t> Fission products are very energetic and travel tens of microns in matter.  However, they are left in a very excited state and can emit energetic gammas, betas, and (a tell-tale sign of the presence of SNM) delayed neutrons.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600" b="1" baseline="0" dirty="0" smtClean="0"/>
              <a:t> Which possible signatures are useful for passive detection of a nuclear weapon?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b="0" baseline="0" dirty="0" smtClean="0"/>
              <a:t> Higher-energy gammas (from isotopic decays) and neutrons (both prompt and delayed)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600" b="1" baseline="0" dirty="0" smtClean="0"/>
              <a:t> Which signatures are not as useful for passive detection of a nuclear weapon?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b="0" baseline="0" dirty="0" smtClean="0"/>
              <a:t> Why is alpha detection so useless?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b="0" baseline="0" dirty="0" smtClean="0"/>
              <a:t> Why is emission of x-rays or beta particles not so useful?</a:t>
            </a:r>
            <a:endParaRPr lang="en-US" sz="1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150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Here are some of the reactions that take place</a:t>
            </a:r>
          </a:p>
          <a:p>
            <a:r>
              <a:rPr lang="en-US" sz="1800" dirty="0" smtClean="0"/>
              <a:t> As you go through this</a:t>
            </a:r>
            <a:r>
              <a:rPr lang="en-US" sz="1800" baseline="0" dirty="0" smtClean="0"/>
              <a:t> (and subsequent) lecture, thing of how the different “measured particles” may be easy or difficult to detect.</a:t>
            </a:r>
          </a:p>
          <a:p>
            <a:r>
              <a:rPr lang="en-US" sz="1800" b="1" baseline="0" dirty="0" smtClean="0"/>
              <a:t> Which of these methods could not be used for passive detection?</a:t>
            </a:r>
          </a:p>
          <a:p>
            <a:pPr lvl="1"/>
            <a:r>
              <a:rPr lang="en-US" sz="1800" b="1" baseline="0" dirty="0" smtClean="0"/>
              <a:t> </a:t>
            </a:r>
            <a:r>
              <a:rPr lang="en-US" sz="1800" b="0" baseline="0" dirty="0" smtClean="0"/>
              <a:t>Delayed neutrons.  You can’t tell if a neutron is delayed or prompt (unless you are inducing fissions (say pulsing) and then looking)</a:t>
            </a:r>
            <a:endParaRPr lang="en-US" sz="1800" b="1" baseline="0" dirty="0" smtClean="0"/>
          </a:p>
          <a:p>
            <a:r>
              <a:rPr lang="en-US" sz="1800" b="1" baseline="0" dirty="0" smtClean="0"/>
              <a:t> Why would we consider detection of prompt gammas?</a:t>
            </a:r>
          </a:p>
          <a:p>
            <a:pPr lvl="1"/>
            <a:r>
              <a:rPr lang="en-US" sz="1800" b="0" baseline="0" dirty="0" smtClean="0"/>
              <a:t> If you have a strong gamma-emitter with a reasonably high energy, you might have a chance to see it.</a:t>
            </a:r>
          </a:p>
          <a:p>
            <a:r>
              <a:rPr lang="en-US" sz="1800" b="1" baseline="0" dirty="0" smtClean="0"/>
              <a:t> What is meant by transmission / attenuation?</a:t>
            </a:r>
          </a:p>
          <a:p>
            <a:r>
              <a:rPr lang="en-US" sz="1800" b="1" baseline="0" dirty="0" smtClean="0"/>
              <a:t> What is meant by associated particle reactions?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08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This is a neat graphic because it relates</a:t>
            </a:r>
            <a:r>
              <a:rPr lang="en-US" sz="1800" baseline="0" dirty="0" smtClean="0"/>
              <a:t> energies (through the wavelength / frequency) and temperatures.</a:t>
            </a:r>
          </a:p>
          <a:p>
            <a:r>
              <a:rPr lang="en-US" sz="1800" baseline="0" dirty="0" smtClean="0"/>
              <a:t> You don’t really need to “know this” for this course, but this is always something interesting to have in your tool kit.</a:t>
            </a:r>
            <a:endParaRPr lang="en-US" sz="1800" dirty="0" smtClean="0"/>
          </a:p>
          <a:p>
            <a:r>
              <a:rPr lang="en-US" sz="1800" b="1" dirty="0" smtClean="0"/>
              <a:t> Ever wonder why you stand in</a:t>
            </a:r>
            <a:r>
              <a:rPr lang="en-US" sz="1800" b="1" baseline="0" dirty="0" smtClean="0"/>
              <a:t> front of a microwave and you can see the food get hot and boil but you don’t get hot?</a:t>
            </a:r>
          </a:p>
          <a:p>
            <a:pPr lvl="1"/>
            <a:r>
              <a:rPr lang="en-US" sz="1800" b="1" baseline="0" dirty="0" smtClean="0"/>
              <a:t> </a:t>
            </a:r>
            <a:r>
              <a:rPr lang="en-US" sz="1800" b="0" baseline="0" dirty="0" smtClean="0"/>
              <a:t>The holes you are looking through are very large compared to the wavelength of the visible light so the light can pass right through them.  </a:t>
            </a:r>
          </a:p>
          <a:p>
            <a:pPr lvl="1"/>
            <a:r>
              <a:rPr lang="en-US" sz="1800" b="0" baseline="0" dirty="0" smtClean="0"/>
              <a:t> The microwaves (ten cm or so wavelength) don’t see the holes; they see a barrier so they can’t get out to zap you!</a:t>
            </a: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637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500" b="1" dirty="0" smtClean="0"/>
              <a:t> What are the three types of photon interactions shown here?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500" baseline="0" dirty="0" smtClean="0"/>
              <a:t> top-left: Photoelectric effect </a:t>
            </a:r>
            <a:r>
              <a:rPr lang="en-US" sz="1500" baseline="0" dirty="0" smtClean="0">
                <a:sym typeface="Wingdings" pitchFamily="2" charset="2"/>
              </a:rPr>
              <a:t> Photon goes in, gives its energy to ionizing an electron, and characteristic x-rays come out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500" baseline="0" dirty="0" smtClean="0">
                <a:sym typeface="Wingdings" pitchFamily="2" charset="2"/>
              </a:rPr>
              <a:t> top-right: Compton effect  photon goes in and a photon and energetic electron come out.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500" baseline="0" dirty="0" smtClean="0">
                <a:sym typeface="Wingdings" pitchFamily="2" charset="2"/>
              </a:rPr>
              <a:t> bottom: Pair production  photon goes in and interacts with EM field and an energetic electron and positron (anti-matter particle for electron) go out.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500" b="1" baseline="0" dirty="0" smtClean="0">
                <a:sym typeface="Wingdings" pitchFamily="2" charset="2"/>
              </a:rPr>
              <a:t> For what energies does each interaction type dominate and how does interaction probability change as a function of material Z for each of the interactions?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/>
              <a:t> Photoelectric effect dominates at lower energies (and higher Z, approximately</a:t>
            </a:r>
            <a:r>
              <a:rPr lang="en-US" sz="1500" baseline="0" dirty="0" smtClean="0"/>
              <a:t> Z^3.5)</a:t>
            </a:r>
            <a:endParaRPr lang="en-US" sz="1500" dirty="0" smtClean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/>
              <a:t> Compton medium energies (uniform for all Z)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500" baseline="0" dirty="0" smtClean="0"/>
              <a:t> Pair production at higher energies (and higher Z)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500" b="1" baseline="0" dirty="0" smtClean="0">
                <a:sym typeface="Wingdings" pitchFamily="2" charset="2"/>
              </a:rPr>
              <a:t> Why does the fate of the photon matter to the signature / detection problem?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500" baseline="0" dirty="0" smtClean="0">
                <a:sym typeface="Wingdings" pitchFamily="2" charset="2"/>
              </a:rPr>
              <a:t> While gammas generally have a longer range in matter (well, at least for higher energy gammas) electrons do not travel very far in matter and are difficult to detect.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500" baseline="0" dirty="0" smtClean="0">
                <a:sym typeface="Wingdings" pitchFamily="2" charset="2"/>
              </a:rPr>
              <a:t> Lower energy photons, like x-rays, can easily be shielded with a small amount of high-Z material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500" baseline="0" dirty="0" smtClean="0">
                <a:sym typeface="Wingdings" pitchFamily="2" charset="2"/>
              </a:rPr>
              <a:t> Energetic photons will emit a portion of their energy as bremsstrahlung radiation, which is low energy and easily shielded.  This makes detection more difficult.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500" baseline="0" dirty="0" smtClean="0">
                <a:sym typeface="Wingdings" pitchFamily="2" charset="2"/>
              </a:rPr>
              <a:t> If we have pair production, the flux of mono-energetic photons we may be looking for will be reduced.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555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Note the log-log</a:t>
            </a:r>
            <a:r>
              <a:rPr lang="en-US" sz="1800" baseline="0" dirty="0" smtClean="0"/>
              <a:t> scale here.</a:t>
            </a:r>
            <a:endParaRPr lang="en-US" sz="1800" dirty="0" smtClean="0"/>
          </a:p>
          <a:p>
            <a:r>
              <a:rPr lang="en-US" sz="1800" dirty="0" smtClean="0"/>
              <a:t> Key points:</a:t>
            </a:r>
          </a:p>
          <a:p>
            <a:pPr lvl="1"/>
            <a:r>
              <a:rPr lang="en-US" sz="1800" dirty="0" smtClean="0"/>
              <a:t> Photoelectric effect dominates at lower energies (and higher Z, approximately</a:t>
            </a:r>
            <a:r>
              <a:rPr lang="en-US" sz="1800" baseline="0" dirty="0" smtClean="0"/>
              <a:t> Z^3.5)</a:t>
            </a:r>
            <a:endParaRPr lang="en-US" sz="1800" dirty="0" smtClean="0"/>
          </a:p>
          <a:p>
            <a:pPr lvl="1"/>
            <a:r>
              <a:rPr lang="en-US" sz="1800" dirty="0" smtClean="0"/>
              <a:t> Compton medium energies (uniform for all Z)</a:t>
            </a:r>
          </a:p>
          <a:p>
            <a:pPr lvl="1"/>
            <a:r>
              <a:rPr lang="en-US" sz="1800" baseline="0" dirty="0" smtClean="0"/>
              <a:t> Pair production at higher energies (and higher Z)</a:t>
            </a:r>
          </a:p>
          <a:p>
            <a:pPr lvl="0"/>
            <a:r>
              <a:rPr lang="en-US" sz="1800" baseline="0" dirty="0" smtClean="0"/>
              <a:t> </a:t>
            </a:r>
            <a:r>
              <a:rPr lang="en-US" sz="1800" b="1" i="1" baseline="0" dirty="0" smtClean="0"/>
              <a:t>As a nuclear engineer, you should have a very good understanding of the different types of photon interactions.</a:t>
            </a:r>
          </a:p>
          <a:p>
            <a:pPr lvl="0"/>
            <a:r>
              <a:rPr lang="en-US" sz="1800" baseline="0" dirty="0" smtClean="0"/>
              <a:t> While there is the “detection” problem to look at, we also need to consider the shielding problem.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56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</a:t>
            </a:r>
            <a:r>
              <a:rPr lang="en-US" sz="1800" b="1" dirty="0" smtClean="0"/>
              <a:t>Where do x-rays come from?</a:t>
            </a:r>
            <a:endParaRPr lang="en-US" sz="1800" dirty="0" smtClean="0"/>
          </a:p>
          <a:p>
            <a:pPr lvl="1"/>
            <a:r>
              <a:rPr lang="en-US" sz="1800" dirty="0" smtClean="0"/>
              <a:t> X-rays originate</a:t>
            </a:r>
            <a:r>
              <a:rPr lang="en-US" sz="1800" baseline="0" dirty="0" smtClean="0"/>
              <a:t> from an electron moving from a higher to a lower shell.  These are characteristic of the isotope.</a:t>
            </a:r>
            <a:endParaRPr lang="en-US" sz="1800" dirty="0" smtClean="0"/>
          </a:p>
          <a:p>
            <a:pPr lvl="1"/>
            <a:r>
              <a:rPr lang="en-US" sz="1800" dirty="0" smtClean="0"/>
              <a:t> X-rays originate</a:t>
            </a:r>
            <a:r>
              <a:rPr lang="en-US" sz="1800" baseline="0" dirty="0" smtClean="0"/>
              <a:t> from breaking radiation (bremsstrahlung), which occurs when a light charged particle (electron or positron) is accelerated, changes direction, and transfers momentum/energy to a photon.</a:t>
            </a:r>
          </a:p>
          <a:p>
            <a:pPr lvl="0"/>
            <a:r>
              <a:rPr lang="en-US" sz="1800" baseline="0" dirty="0" smtClean="0"/>
              <a:t> </a:t>
            </a:r>
            <a:r>
              <a:rPr lang="en-US" sz="1800" b="1" baseline="0" dirty="0" smtClean="0"/>
              <a:t>What are the typical energies for x-rays originating from atomic transitions?</a:t>
            </a:r>
          </a:p>
          <a:p>
            <a:pPr lvl="1"/>
            <a:r>
              <a:rPr lang="en-US" sz="1800" b="0" baseline="0" dirty="0" smtClean="0"/>
              <a:t> Order of eV to many </a:t>
            </a:r>
            <a:r>
              <a:rPr lang="en-US" sz="1800" b="0" baseline="0" dirty="0" err="1" smtClean="0"/>
              <a:t>keV</a:t>
            </a: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921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aseline="0" dirty="0" smtClean="0"/>
              <a:t> This is not a lab class nor is it an atomic or nuclear physics class.  However, you should be aware that when the electron moves from one shell to a more tightly bound shell, the energy difference is given off as a photon.  (Of course, a miniscule portion also goes into recoil but it can be ignored at these energies).</a:t>
            </a:r>
          </a:p>
          <a:p>
            <a:r>
              <a:rPr lang="en-US" sz="1800" baseline="0" dirty="0" smtClean="0"/>
              <a:t> The alpha values basically mean a K-shell final state.  Alpha-1 is from L- to K-shell.</a:t>
            </a:r>
          </a:p>
          <a:p>
            <a:r>
              <a:rPr lang="en-US" sz="1800" baseline="0" dirty="0" smtClean="0"/>
              <a:t> The beta values are from a higher shell to an L-shell and so on.</a:t>
            </a:r>
            <a:endParaRPr lang="en-US" sz="1800" dirty="0" smtClean="0"/>
          </a:p>
          <a:p>
            <a:r>
              <a:rPr lang="en-US" sz="1800" dirty="0" smtClean="0"/>
              <a:t> </a:t>
            </a:r>
            <a:r>
              <a:rPr lang="en-US" sz="1800" b="1" dirty="0" smtClean="0"/>
              <a:t>Under what conditions might X-rays, which we know</a:t>
            </a:r>
            <a:r>
              <a:rPr lang="en-US" sz="1800" b="1" baseline="0" dirty="0" smtClean="0"/>
              <a:t> can be easily shielded, be useful for forensics?</a:t>
            </a:r>
          </a:p>
          <a:p>
            <a:pPr lvl="1"/>
            <a:r>
              <a:rPr lang="en-US" sz="1800" b="1" baseline="0" dirty="0" smtClean="0"/>
              <a:t> </a:t>
            </a:r>
            <a:r>
              <a:rPr lang="en-US" sz="1800" b="0" baseline="0" dirty="0" smtClean="0"/>
              <a:t>Since materials have characteristic x-rays, we can used them to identify isotopes present in a sample</a:t>
            </a:r>
          </a:p>
          <a:p>
            <a:pPr lvl="1"/>
            <a:r>
              <a:rPr lang="en-US" sz="1800" b="0" baseline="0" dirty="0" smtClean="0"/>
              <a:t> Looking at something in the lab is a different story.  You can physically modify what you are looking at (i.e. take away shielding or cladding material)</a:t>
            </a:r>
            <a:endParaRPr lang="en-US" sz="1800" dirty="0" smtClean="0"/>
          </a:p>
          <a:p>
            <a:r>
              <a:rPr lang="en-US" sz="1800" dirty="0" smtClean="0"/>
              <a:t> We will see that 235U</a:t>
            </a:r>
            <a:r>
              <a:rPr lang="en-US" sz="1800" baseline="0" dirty="0" smtClean="0"/>
              <a:t> has a characteristic x-ray that is of interest to us when we are trying to determine the presence of 235U.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13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0" dirty="0" smtClean="0"/>
              <a:t> </a:t>
            </a:r>
            <a:r>
              <a:rPr lang="en-US" sz="1800" b="1" dirty="0" smtClean="0"/>
              <a:t>What kind of detector do you need to identify x-rays?  Can you do it with a scintillator</a:t>
            </a:r>
            <a:r>
              <a:rPr lang="en-US" sz="1800" b="1" baseline="0" dirty="0" smtClean="0"/>
              <a:t> or do you need a semi-conductor?  Why?</a:t>
            </a:r>
          </a:p>
          <a:p>
            <a:pPr lvl="1"/>
            <a:r>
              <a:rPr lang="en-US" sz="1800" b="0" baseline="0" dirty="0" smtClean="0"/>
              <a:t> The resolution of a detector is ultimately driven by the number of charge carries at the limiting step.  </a:t>
            </a:r>
          </a:p>
          <a:p>
            <a:pPr lvl="1"/>
            <a:r>
              <a:rPr lang="en-US" sz="1800" b="0" dirty="0" smtClean="0"/>
              <a:t> The</a:t>
            </a:r>
            <a:r>
              <a:rPr lang="en-US" sz="1800" b="0" baseline="0" dirty="0" smtClean="0"/>
              <a:t> amount of energy needed to collect one charge carrier is approximately 3 eV for a semiconductor, 30 eV for a gaseous detector, and about 200-300 eV for a scintillator.  Obviously, the semiconductor will have the best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83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419600"/>
            <a:ext cx="6698827" cy="48657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Ref</a:t>
            </a:r>
            <a:r>
              <a:rPr lang="en-US" sz="1800" dirty="0">
                <a:latin typeface="Calibri" charset="0"/>
              </a:rPr>
              <a:t>. </a:t>
            </a:r>
            <a:r>
              <a:rPr lang="en-US" sz="1800" dirty="0" err="1" smtClean="0">
                <a:latin typeface="Calibri" charset="0"/>
              </a:rPr>
              <a:t>Eisenbud</a:t>
            </a:r>
            <a:endParaRPr lang="en-US" sz="1800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Many more than 70 exist, but we are talking those with enough of an activity to be a n issue for detection.</a:t>
            </a:r>
            <a:endParaRPr lang="en-US" sz="1800" dirty="0">
              <a:latin typeface="Calibri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B512047-3712-5043-B30C-1DFAE2125FFB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92651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</a:t>
            </a:r>
            <a:r>
              <a:rPr lang="en-US" sz="1800" b="1" dirty="0" smtClean="0"/>
              <a:t>Do you understand how the energy-level diagram to the left (4, 3, 2, 1 decays) relates to the spectrum to the right?</a:t>
            </a:r>
          </a:p>
          <a:p>
            <a:r>
              <a:rPr lang="en-US" sz="1800" b="1" dirty="0" smtClean="0"/>
              <a:t> What is the first peak and why is it higher?</a:t>
            </a:r>
          </a:p>
          <a:p>
            <a:pPr lvl="1"/>
            <a:r>
              <a:rPr lang="en-US" sz="1800" b="0" dirty="0" smtClean="0"/>
              <a:t> The 4-3, 3-2, and two 2-1 transitions all have the same energy (for this generic graphic).  They represent the lowest energy difference and</a:t>
            </a:r>
            <a:r>
              <a:rPr lang="en-US" sz="1800" b="0" baseline="0" dirty="0" smtClean="0"/>
              <a:t> have the highest frequency of occurrence here (remember, this is just an ideal diagram and does NOT represent reality)</a:t>
            </a:r>
            <a:endParaRPr lang="en-US" sz="1800" b="0" dirty="0" smtClean="0"/>
          </a:p>
          <a:p>
            <a:r>
              <a:rPr lang="en-US" sz="1800" b="1" dirty="0" smtClean="0"/>
              <a:t> What is the second peak?</a:t>
            </a:r>
          </a:p>
          <a:p>
            <a:pPr lvl="1"/>
            <a:r>
              <a:rPr lang="en-US" sz="1800" b="1" dirty="0" smtClean="0"/>
              <a:t> </a:t>
            </a:r>
            <a:r>
              <a:rPr lang="en-US" sz="1800" b="0" dirty="0" smtClean="0"/>
              <a:t>This must be the 4-2 </a:t>
            </a:r>
            <a:r>
              <a:rPr lang="en-US" sz="1800" b="0" dirty="0" err="1" smtClean="0"/>
              <a:t>deexciation</a:t>
            </a:r>
            <a:r>
              <a:rPr lang="en-US" sz="1800" b="0" dirty="0" smtClean="0"/>
              <a:t>.</a:t>
            </a:r>
            <a:endParaRPr lang="en-US" sz="1800" b="1" dirty="0" smtClean="0"/>
          </a:p>
          <a:p>
            <a:r>
              <a:rPr lang="en-US" sz="1800" b="1" dirty="0" smtClean="0"/>
              <a:t> What is the third peak?</a:t>
            </a:r>
          </a:p>
          <a:p>
            <a:pPr lvl="1"/>
            <a:r>
              <a:rPr lang="en-US" sz="1800" b="0" dirty="0" smtClean="0"/>
              <a:t> This is the most energetic, 4-1, </a:t>
            </a:r>
            <a:r>
              <a:rPr lang="en-US" sz="1800" b="0" dirty="0" err="1" smtClean="0"/>
              <a:t>deexciation</a:t>
            </a:r>
            <a:r>
              <a:rPr lang="en-US" sz="1800" b="0" dirty="0" smtClean="0"/>
              <a:t>.</a:t>
            </a: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555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1" i="1" dirty="0" smtClean="0"/>
              <a:t> Sometimes</a:t>
            </a:r>
            <a:r>
              <a:rPr lang="en-US" sz="1800" b="1" i="1" baseline="0" dirty="0" smtClean="0"/>
              <a:t> people confuse internal conversion with the Compton effect.  There is no photon emitted from the nucleus that is absorbed by the electron.  This is a </a:t>
            </a:r>
            <a:r>
              <a:rPr lang="en-US" sz="1800" b="1" i="1" baseline="0" dirty="0" err="1" smtClean="0"/>
              <a:t>radiationless</a:t>
            </a:r>
            <a:r>
              <a:rPr lang="en-US" sz="1800" b="1" i="1" baseline="0" dirty="0" smtClean="0"/>
              <a:t> transmission.  Any photons you observe are from a follow-on process, like an electron filling in a lower energy vacancy.</a:t>
            </a:r>
            <a:endParaRPr lang="en-US" sz="1800" dirty="0" smtClean="0"/>
          </a:p>
          <a:p>
            <a:r>
              <a:rPr lang="en-US" sz="1800" dirty="0" smtClean="0"/>
              <a:t> Internal conversion can lead to X-ray (from electrons</a:t>
            </a:r>
            <a:r>
              <a:rPr lang="en-US" sz="1800" baseline="0" dirty="0" smtClean="0"/>
              <a:t> falling to fill in lower vacancies) </a:t>
            </a:r>
            <a:r>
              <a:rPr lang="en-US" sz="1800" dirty="0" smtClean="0"/>
              <a:t>or Auger electron emission (where the atom de-excites</a:t>
            </a:r>
            <a:r>
              <a:rPr lang="en-US" sz="1800" baseline="0" dirty="0" smtClean="0"/>
              <a:t> by “kicking out” an outer shell electron</a:t>
            </a:r>
            <a:r>
              <a:rPr lang="en-US" sz="1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2132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The broad,</a:t>
            </a:r>
            <a:r>
              <a:rPr lang="en-US" sz="1800" baseline="0" dirty="0" smtClean="0"/>
              <a:t> smooth curve is from the beta decays.</a:t>
            </a:r>
          </a:p>
          <a:p>
            <a:r>
              <a:rPr lang="en-US" sz="1800" baseline="0" dirty="0" smtClean="0"/>
              <a:t> The large peak labeled “K” is from the K shell being filled by an L shell electron.  (This “hole” or “vacancy” was from the electron that received the energy from the nucleus (in a </a:t>
            </a:r>
            <a:r>
              <a:rPr lang="en-US" sz="1800" baseline="0" dirty="0" err="1" smtClean="0"/>
              <a:t>radiationless</a:t>
            </a:r>
            <a:r>
              <a:rPr lang="en-US" sz="1800" baseline="0" dirty="0" smtClean="0"/>
              <a:t> manner) that then allowed the L-shell electron to fall into the K-shell vacancy.</a:t>
            </a:r>
          </a:p>
          <a:p>
            <a:r>
              <a:rPr lang="en-US" sz="1800" baseline="0" dirty="0" smtClean="0"/>
              <a:t> Note the Auger lines, to the left, are from outer shell electrons that are liberated to de-excite the atom.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724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 Fission products are neutron</a:t>
            </a:r>
            <a:r>
              <a:rPr lang="en-US" sz="1600" baseline="0" dirty="0" smtClean="0"/>
              <a:t> rich so they like to beta decay (change an n to a p) to become more stable.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aseline="0" dirty="0" smtClean="0"/>
              <a:t> Usually these daughter nuclei (from the beta decay) are in an excited state that emits a gamma ray which, since it is penetrating, we have a greater chance of detecting (as compared to detecting the beta electron).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aseline="0" dirty="0" smtClean="0"/>
              <a:t> Detecting the electrons from the beta decay in a “detection” problem would be difficult because of their short range and the ability to easily shield them with small amounts of material.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aseline="0" dirty="0" smtClean="0"/>
              <a:t> Note the equation above is slightly simplified.  There is actually a small amount of energy given to the nucleus as recoil (you can use COM and COE to find it is equal to E</a:t>
            </a:r>
            <a:r>
              <a:rPr lang="en-US" sz="1600" baseline="30000" dirty="0" smtClean="0"/>
              <a:t>2</a:t>
            </a:r>
            <a:r>
              <a:rPr lang="en-US" sz="1600" baseline="0" dirty="0" smtClean="0"/>
              <a:t>/(2*</a:t>
            </a:r>
            <a:r>
              <a:rPr lang="en-US" sz="1600" baseline="0" dirty="0" err="1" smtClean="0"/>
              <a:t>Mnucleus</a:t>
            </a:r>
            <a:r>
              <a:rPr lang="en-US" sz="1600" baseline="0" dirty="0" smtClean="0"/>
              <a:t>).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baseline="0" dirty="0" smtClean="0"/>
              <a:t> While the nuclear recoil is small, it still is enough to make sure that the photon is not reabsorbed by another nucleus (that is the same as the emitter). 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600" baseline="0" dirty="0" smtClean="0"/>
              <a:t> </a:t>
            </a:r>
            <a:r>
              <a:rPr lang="en-US" sz="1600" b="1" baseline="0" dirty="0" smtClean="0"/>
              <a:t>How can you estimate the time for photon emission from an excited nucleus?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baseline="0" dirty="0" smtClean="0"/>
              <a:t> The Heisenberg uncertainty relationship.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600" b="1" baseline="0" dirty="0" smtClean="0"/>
              <a:t> What might cause “significant deviations” from the aforementioned estimate?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baseline="0" dirty="0" smtClean="0"/>
              <a:t> Differences in the nuclear spin from the parent to the daughter states.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600" baseline="0" dirty="0" smtClean="0"/>
              <a:t> </a:t>
            </a:r>
            <a:r>
              <a:rPr lang="en-US" sz="1600" b="1" baseline="0" dirty="0" smtClean="0"/>
              <a:t>What is Bremsstrahlung?</a:t>
            </a:r>
            <a:endParaRPr lang="en-US" sz="1600" baseline="0" dirty="0" smtClean="0"/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600" baseline="0" dirty="0" smtClean="0"/>
              <a:t> </a:t>
            </a:r>
            <a:r>
              <a:rPr lang="en-US" sz="1600" b="1" baseline="0" dirty="0" smtClean="0"/>
              <a:t>What is annihilation radiation?</a:t>
            </a:r>
            <a:endParaRPr lang="en-US" sz="1600" baseline="0" dirty="0" smtClean="0"/>
          </a:p>
          <a:p>
            <a:pPr marL="285750" marR="0" lvl="1" indent="0" algn="l" defTabSz="914400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ct val="90000"/>
              <a:buFont typeface="Courier New" pitchFamily="49" charset="0"/>
              <a:buChar char="o"/>
              <a:tabLst/>
              <a:defRPr/>
            </a:pPr>
            <a:r>
              <a:rPr lang="en-US" sz="1600" baseline="0" dirty="0" smtClean="0"/>
              <a:t> I</a:t>
            </a:r>
            <a:r>
              <a:rPr lang="en-US" sz="1600" dirty="0" smtClean="0"/>
              <a:t>f you have a positron decay (which we don’t see for excited decay products) you can get two 0.511 MeV photons when it thermalizes and annihilates with an electron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732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sz="1800" dirty="0" smtClean="0"/>
              <a:t>This is an </a:t>
            </a:r>
            <a:r>
              <a:rPr lang="en-US" sz="1800" dirty="0" err="1" smtClean="0"/>
              <a:t>ELD</a:t>
            </a:r>
            <a:r>
              <a:rPr lang="en-US" sz="1800" dirty="0" smtClean="0"/>
              <a:t> of the 235U nuclear levels.  What is shown is population of these states from the alpha decay of 239Pu to 235U.</a:t>
            </a:r>
          </a:p>
          <a:p>
            <a:pPr marL="285750" indent="-285750"/>
            <a:r>
              <a:rPr lang="en-US" sz="1800" dirty="0" smtClean="0"/>
              <a:t>If you look at this, you see there are many, many closely lying states.</a:t>
            </a:r>
          </a:p>
          <a:p>
            <a:pPr marL="285750" indent="-285750"/>
            <a:r>
              <a:rPr lang="en-US" sz="1800" b="1" dirty="0" smtClean="0"/>
              <a:t>What type of decay takes you directly from 239Pu to 235U?</a:t>
            </a:r>
          </a:p>
          <a:p>
            <a:pPr marL="571500" lvl="1" indent="-285750"/>
            <a:r>
              <a:rPr lang="en-US" sz="1700" b="0" dirty="0" smtClean="0"/>
              <a:t>Alpha</a:t>
            </a:r>
            <a:endParaRPr lang="en-US" sz="1800" b="1" dirty="0" smtClean="0"/>
          </a:p>
          <a:p>
            <a:pPr marL="285750" indent="-285750"/>
            <a:r>
              <a:rPr lang="en-US" sz="1800" b="1" dirty="0" smtClean="0"/>
              <a:t>Why</a:t>
            </a:r>
            <a:r>
              <a:rPr lang="en-US" sz="1800" b="1" baseline="0" dirty="0" smtClean="0"/>
              <a:t> are there so many closely lying states for some nuclei while for others the levels are well separated?</a:t>
            </a:r>
          </a:p>
          <a:p>
            <a:pPr marL="571500" lvl="1" indent="-285750"/>
            <a:r>
              <a:rPr lang="en-US" sz="1700" b="0" baseline="0" dirty="0" smtClean="0"/>
              <a:t>Collective behavior of the nucleus.  Deformations of the nucleus.  Etc.</a:t>
            </a:r>
          </a:p>
          <a:p>
            <a:pPr marL="285750" indent="-285750"/>
            <a:r>
              <a:rPr lang="en-US" sz="1800" b="1" baseline="0" dirty="0" smtClean="0"/>
              <a:t>How might the complexity of the parent and daughter excited states make isotope identification a much more difficult process?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410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</a:t>
            </a:r>
            <a:r>
              <a:rPr lang="en-US" sz="1800" b="1" dirty="0" smtClean="0"/>
              <a:t>As you can see,</a:t>
            </a:r>
            <a:r>
              <a:rPr lang="en-US" sz="1800" b="1" baseline="0" dirty="0" smtClean="0"/>
              <a:t> the spectra for uranium ore is very, very complex.</a:t>
            </a:r>
          </a:p>
          <a:p>
            <a:r>
              <a:rPr lang="en-US" sz="1800" b="0" baseline="0" dirty="0" smtClean="0"/>
              <a:t> Obviously, due to the ability to resolve these many peaks, this was NOT taken with a scintillator.  It was taken with a Ge(Li) detector.</a:t>
            </a:r>
            <a:endParaRPr lang="en-US" sz="1800" b="0" dirty="0" smtClean="0"/>
          </a:p>
          <a:p>
            <a:r>
              <a:rPr lang="en-US" sz="1800" baseline="0" dirty="0" smtClean="0"/>
              <a:t> We had to use a Ge(Li) detector to have good enough resolution (the ability to differentiate between lines) so we good see the peaks.</a:t>
            </a:r>
          </a:p>
          <a:p>
            <a:r>
              <a:rPr lang="en-US" sz="1800" baseline="0" dirty="0" smtClean="0"/>
              <a:t> Using a detector with less resolution, such as a </a:t>
            </a:r>
            <a:r>
              <a:rPr lang="en-US" sz="1800" baseline="0" dirty="0" err="1" smtClean="0"/>
              <a:t>NaI</a:t>
            </a:r>
            <a:r>
              <a:rPr lang="en-US" sz="1800" baseline="0" dirty="0" smtClean="0"/>
              <a:t>(</a:t>
            </a:r>
            <a:r>
              <a:rPr lang="en-US" sz="1800" baseline="0" dirty="0" err="1" smtClean="0"/>
              <a:t>Tl</a:t>
            </a:r>
            <a:r>
              <a:rPr lang="en-US" sz="1800" baseline="0" dirty="0" smtClean="0"/>
              <a:t>) detector would not allow differentiation of all these peaks.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97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Here is an example of an HEU gamma spectra.  </a:t>
            </a:r>
          </a:p>
          <a:p>
            <a:r>
              <a:rPr lang="en-US" sz="1800" dirty="0" smtClean="0"/>
              <a:t> Since we can differentiate between these closely spaced peaks it must have been taken with a semiconductor detector, i.e.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HPGe</a:t>
            </a:r>
            <a:r>
              <a:rPr lang="en-US" sz="1800" baseline="0" dirty="0" smtClean="0"/>
              <a:t>.</a:t>
            </a:r>
          </a:p>
          <a:p>
            <a:r>
              <a:rPr lang="en-US" sz="1800" baseline="0" dirty="0" smtClean="0"/>
              <a:t> </a:t>
            </a:r>
            <a:r>
              <a:rPr lang="en-US" sz="1800" b="1" baseline="0" dirty="0" smtClean="0"/>
              <a:t>Why do we have all of these 231Th lines?</a:t>
            </a:r>
          </a:p>
          <a:p>
            <a:pPr lvl="1"/>
            <a:r>
              <a:rPr lang="en-US" sz="1700" b="0" baseline="0" dirty="0" smtClean="0"/>
              <a:t> Alpha decay product from 235U</a:t>
            </a:r>
          </a:p>
          <a:p>
            <a:pPr lvl="0"/>
            <a:r>
              <a:rPr lang="en-US" sz="1800" b="0" baseline="0" dirty="0" smtClean="0"/>
              <a:t> </a:t>
            </a:r>
            <a:r>
              <a:rPr lang="en-US" sz="1800" b="1" baseline="0" dirty="0" smtClean="0"/>
              <a:t>Note the presence of the strong 186 </a:t>
            </a:r>
            <a:r>
              <a:rPr lang="en-US" sz="1800" b="1" baseline="0" dirty="0" err="1" smtClean="0"/>
              <a:t>keV</a:t>
            </a:r>
            <a:r>
              <a:rPr lang="en-US" sz="1800" b="1" baseline="0" dirty="0" smtClean="0"/>
              <a:t> line from 235U.</a:t>
            </a: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542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At higher energies, there are also peaks that are present.  With adequate separation, we could use a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scintillator</a:t>
            </a:r>
            <a:r>
              <a:rPr lang="en-US" sz="1800" baseline="0" dirty="0" smtClean="0"/>
              <a:t>.  However, this spectra is from a Ge(Li) detector.</a:t>
            </a:r>
          </a:p>
          <a:p>
            <a:r>
              <a:rPr lang="en-US" sz="1800" baseline="0" dirty="0" smtClean="0"/>
              <a:t> </a:t>
            </a:r>
            <a:r>
              <a:rPr lang="en-US" sz="1800" b="1" baseline="0" dirty="0" smtClean="0"/>
              <a:t>Where do all the 214Bi decay lines come from?</a:t>
            </a:r>
          </a:p>
          <a:p>
            <a:pPr lvl="1"/>
            <a:r>
              <a:rPr lang="en-US" sz="1700" b="0" baseline="0" dirty="0" smtClean="0"/>
              <a:t> 214Bi is a decay product from 238U</a:t>
            </a:r>
            <a:endParaRPr lang="en-US" sz="17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00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</a:t>
            </a:r>
            <a:r>
              <a:rPr lang="en-US" sz="1800" b="1" dirty="0" smtClean="0"/>
              <a:t>Note the greatly reduced 186 </a:t>
            </a:r>
            <a:r>
              <a:rPr lang="en-US" sz="1800" b="1" dirty="0" err="1" smtClean="0"/>
              <a:t>keV</a:t>
            </a:r>
            <a:r>
              <a:rPr lang="en-US" sz="1800" b="1" dirty="0" smtClean="0"/>
              <a:t> line (from 235U).  </a:t>
            </a:r>
            <a:r>
              <a:rPr lang="en-US" sz="1800" b="0" i="1" dirty="0" smtClean="0"/>
              <a:t>It was very prominent in the </a:t>
            </a:r>
            <a:r>
              <a:rPr lang="en-US" sz="1800" b="0" i="1" dirty="0" err="1" smtClean="0"/>
              <a:t>HEU</a:t>
            </a:r>
            <a:r>
              <a:rPr lang="en-US" sz="1800" b="0" i="1" baseline="0" dirty="0" smtClean="0"/>
              <a:t> gamma spectrum (two slides back).</a:t>
            </a:r>
            <a:endParaRPr lang="en-US" sz="18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3584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1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latin typeface="Calibri" charset="0"/>
              </a:rPr>
              <a:t> Reference</a:t>
            </a:r>
            <a:r>
              <a:rPr lang="en-US" sz="1800" dirty="0">
                <a:latin typeface="Calibri" charset="0"/>
              </a:rPr>
              <a:t>: </a:t>
            </a:r>
            <a:r>
              <a:rPr lang="en-US" sz="1800" dirty="0" err="1">
                <a:latin typeface="Calibri" charset="0"/>
              </a:rPr>
              <a:t>Shultis&amp;Faw</a:t>
            </a:r>
            <a:r>
              <a:rPr lang="en-US" sz="1800" dirty="0">
                <a:latin typeface="Calibri" charset="0"/>
              </a:rPr>
              <a:t> &amp; </a:t>
            </a:r>
            <a:r>
              <a:rPr lang="en-US" sz="1800" dirty="0" err="1">
                <a:latin typeface="Calibri" charset="0"/>
              </a:rPr>
              <a:t>Eisenbud</a:t>
            </a:r>
            <a:endParaRPr lang="en-US" sz="1800" dirty="0">
              <a:latin typeface="Calibri" charset="0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F9D2357D-AAC5-6344-9D01-CB5367DCCA28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49308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4841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This is a critical slide</a:t>
            </a:r>
            <a:r>
              <a:rPr lang="en-US" sz="1800" baseline="0" dirty="0" smtClean="0"/>
              <a:t> you should know and understand.</a:t>
            </a:r>
            <a:endParaRPr lang="en-US" sz="1800" dirty="0" smtClean="0"/>
          </a:p>
          <a:p>
            <a:r>
              <a:rPr lang="en-US" sz="1800" dirty="0" smtClean="0"/>
              <a:t> This is one of the most important questions of this class.  And,</a:t>
            </a:r>
            <a:r>
              <a:rPr lang="en-US" sz="1800" baseline="0" dirty="0" smtClean="0"/>
              <a:t> as a DoD employee with nuclear expertise, it is one of the most important questions that you need to be able to answer.</a:t>
            </a:r>
            <a:endParaRPr lang="en-US" sz="1800" dirty="0" smtClean="0"/>
          </a:p>
          <a:p>
            <a:r>
              <a:rPr lang="en-US" sz="1800" dirty="0" smtClean="0"/>
              <a:t> When you think about the detection aspect of the proliferation problem, detecting the radiation from</a:t>
            </a:r>
            <a:r>
              <a:rPr lang="en-US" sz="1800" baseline="0" dirty="0" smtClean="0"/>
              <a:t> an HEU weapon is significantly more difficult than detecting a Pu-based weapon because of the signatures.</a:t>
            </a:r>
          </a:p>
          <a:p>
            <a:r>
              <a:rPr lang="en-US" sz="1800" b="1" dirty="0" smtClean="0"/>
              <a:t> In what way (a simplistic view) does background radiation “mask” weak signals from U but not Pu?</a:t>
            </a:r>
          </a:p>
          <a:p>
            <a:pPr marL="285750" marR="0" lvl="1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Courier New" pitchFamily="49" charset="0"/>
              <a:buChar char="o"/>
              <a:tabLst/>
              <a:defRPr/>
            </a:pPr>
            <a:r>
              <a:rPr lang="en-US" sz="1800" dirty="0" smtClean="0"/>
              <a:t> Unlike plutonium, uranium is a ubiquitous presence in background radiation that can mask weak signals</a:t>
            </a:r>
            <a:endParaRPr lang="en-US" sz="1800" b="1" dirty="0" smtClean="0"/>
          </a:p>
          <a:p>
            <a:r>
              <a:rPr lang="en-US" sz="1800" b="1" dirty="0" smtClean="0"/>
              <a:t> How does device design impact the ability to find and/or identify the presence of a weapon?</a:t>
            </a:r>
            <a:endParaRPr lang="en-US" sz="1800" baseline="0" dirty="0" smtClean="0"/>
          </a:p>
          <a:p>
            <a:pPr lvl="1"/>
            <a:r>
              <a:rPr lang="en-US" sz="1800" dirty="0" smtClean="0"/>
              <a:t> Nuclear Weapons and components are relatively large, dense, and inhomogeneous—signal is highly dependent on device design</a:t>
            </a:r>
          </a:p>
          <a:p>
            <a:pPr lvl="1"/>
            <a:r>
              <a:rPr lang="en-US" sz="1800" dirty="0" smtClean="0"/>
              <a:t> This combination of difficulties makes passive detection of </a:t>
            </a:r>
            <a:r>
              <a:rPr lang="en-US" sz="1800" dirty="0" err="1" smtClean="0"/>
              <a:t>HEU</a:t>
            </a:r>
            <a:r>
              <a:rPr lang="en-US" sz="1800" dirty="0" smtClean="0"/>
              <a:t> a task ranging from fairly straight-forward to impossible</a:t>
            </a:r>
          </a:p>
          <a:p>
            <a:pPr lvl="0"/>
            <a:r>
              <a:rPr lang="en-US" sz="1800" dirty="0" smtClean="0"/>
              <a:t> </a:t>
            </a:r>
            <a:r>
              <a:rPr lang="en-US" sz="1800" b="1" dirty="0" smtClean="0"/>
              <a:t>In the end, the smaller signature from the U-weapon makes</a:t>
            </a:r>
            <a:r>
              <a:rPr lang="en-US" sz="1800" b="1" baseline="0" dirty="0" smtClean="0"/>
              <a:t> it much more difficult to detect than the Pu-based device.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991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/>
              <a:t> What does the presence of 232U say about the</a:t>
            </a:r>
            <a:r>
              <a:rPr lang="en-US" sz="1800" b="1" baseline="0" dirty="0" smtClean="0"/>
              <a:t> history of this material?</a:t>
            </a:r>
          </a:p>
          <a:p>
            <a:pPr lvl="1"/>
            <a:r>
              <a:rPr lang="en-US" sz="1800" b="0" baseline="0" dirty="0" smtClean="0"/>
              <a:t> This fuel has been through a reactor.</a:t>
            </a:r>
          </a:p>
          <a:p>
            <a:pPr lvl="1"/>
            <a:r>
              <a:rPr lang="en-US" sz="1800" b="0" baseline="0" dirty="0" smtClean="0"/>
              <a:t> Isotopes other than 238U, 235U, and (trace) 234U mean that at least a portion of this material has been through a reactor.</a:t>
            </a:r>
          </a:p>
          <a:p>
            <a:pPr lvl="1"/>
            <a:r>
              <a:rPr lang="en-US" sz="1800" b="0" baseline="0" dirty="0" smtClean="0"/>
              <a:t> 232U has 129.1 </a:t>
            </a:r>
            <a:r>
              <a:rPr lang="en-US" sz="1800" b="0" baseline="0" dirty="0" err="1" smtClean="0"/>
              <a:t>keV</a:t>
            </a:r>
            <a:r>
              <a:rPr lang="en-US" sz="1800" b="0" baseline="0" dirty="0" smtClean="0"/>
              <a:t> (6.5x10^9 gamma/gram-s), 270.5 </a:t>
            </a:r>
            <a:r>
              <a:rPr lang="en-US" sz="1800" b="0" baseline="0" dirty="0" err="1" smtClean="0"/>
              <a:t>keV</a:t>
            </a:r>
            <a:r>
              <a:rPr lang="en-US" sz="1800" b="0" baseline="0" dirty="0" smtClean="0"/>
              <a:t> (3.0x10^7) and 327.8 (2.7x10^7) gamma lines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83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This slide is critical.</a:t>
            </a:r>
          </a:p>
          <a:p>
            <a:r>
              <a:rPr lang="en-US" sz="1800" dirty="0" smtClean="0"/>
              <a:t> You should understand the significance</a:t>
            </a:r>
            <a:r>
              <a:rPr lang="en-US" sz="1800" baseline="0" dirty="0" smtClean="0"/>
              <a:t> of these lines and what is / is not detectable.</a:t>
            </a:r>
          </a:p>
          <a:p>
            <a:r>
              <a:rPr lang="en-US" sz="1800" baseline="0" dirty="0" smtClean="0"/>
              <a:t> </a:t>
            </a:r>
            <a:r>
              <a:rPr lang="en-US" sz="1800" b="1" baseline="0" dirty="0" smtClean="0"/>
              <a:t>Why does the identification of the 186 </a:t>
            </a:r>
            <a:r>
              <a:rPr lang="en-US" sz="1800" b="1" baseline="0" dirty="0" err="1" smtClean="0"/>
              <a:t>keV</a:t>
            </a:r>
            <a:r>
              <a:rPr lang="en-US" sz="1800" b="1" baseline="0" dirty="0" smtClean="0"/>
              <a:t> or 1001 </a:t>
            </a:r>
            <a:r>
              <a:rPr lang="en-US" sz="1800" b="1" baseline="0" dirty="0" err="1" smtClean="0"/>
              <a:t>keV</a:t>
            </a:r>
            <a:r>
              <a:rPr lang="en-US" sz="1800" b="1" baseline="0" dirty="0" smtClean="0"/>
              <a:t> gamma lines not indicate the presence of </a:t>
            </a:r>
            <a:r>
              <a:rPr lang="en-US" sz="1800" b="1" baseline="0" dirty="0" err="1" smtClean="0"/>
              <a:t>HEU</a:t>
            </a:r>
            <a:r>
              <a:rPr lang="en-US" sz="1800" b="1" baseline="0" dirty="0" smtClean="0"/>
              <a:t>?</a:t>
            </a:r>
          </a:p>
          <a:p>
            <a:pPr lvl="1"/>
            <a:r>
              <a:rPr lang="en-US" sz="1800" b="0" baseline="0" dirty="0" smtClean="0"/>
              <a:t> Uranium 235 and 238 are both present naturally in the background</a:t>
            </a:r>
          </a:p>
          <a:p>
            <a:r>
              <a:rPr lang="en-US" sz="1800" b="1" baseline="0" dirty="0" smtClean="0"/>
              <a:t> Why does the presence of the 2614 </a:t>
            </a:r>
            <a:r>
              <a:rPr lang="en-US" sz="1800" b="1" baseline="0" dirty="0" err="1" smtClean="0"/>
              <a:t>keV</a:t>
            </a:r>
            <a:r>
              <a:rPr lang="en-US" sz="1800" b="1" baseline="0" dirty="0" smtClean="0"/>
              <a:t> gamma line not uniquely identify the presence of </a:t>
            </a:r>
            <a:r>
              <a:rPr lang="en-US" sz="1800" b="1" baseline="0" dirty="0" err="1" smtClean="0"/>
              <a:t>HEU</a:t>
            </a:r>
            <a:r>
              <a:rPr lang="en-US" sz="1800" b="1" baseline="0" dirty="0" smtClean="0"/>
              <a:t>?</a:t>
            </a:r>
          </a:p>
          <a:p>
            <a:pPr lvl="1"/>
            <a:r>
              <a:rPr lang="en-US" sz="1800" b="0" baseline="0" dirty="0" smtClean="0"/>
              <a:t> 208Tl is also part of a natural decay chain present in the environment.</a:t>
            </a:r>
          </a:p>
          <a:p>
            <a:pPr lvl="0"/>
            <a:r>
              <a:rPr lang="en-US" sz="1800" b="0" baseline="0" dirty="0" smtClean="0"/>
              <a:t> </a:t>
            </a:r>
            <a:r>
              <a:rPr lang="en-US" sz="1800" b="1" i="1" baseline="0" dirty="0" smtClean="0"/>
              <a:t>Additional testing, and some math, may provide you better insights into what the material actually is.</a:t>
            </a: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85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/>
              <a:t> This slide here basically tells you that</a:t>
            </a:r>
            <a:r>
              <a:rPr lang="en-US" sz="1800" b="1" baseline="0" dirty="0" smtClean="0"/>
              <a:t> the 186 </a:t>
            </a:r>
            <a:r>
              <a:rPr lang="en-US" sz="1800" b="1" baseline="0" dirty="0" err="1" smtClean="0"/>
              <a:t>keV</a:t>
            </a:r>
            <a:r>
              <a:rPr lang="en-US" sz="1800" b="1" baseline="0" dirty="0" smtClean="0"/>
              <a:t> line is very, very easily shielded.  3 mm of U basically reduces the flux (not considering build up) by four orders of magnitude!</a:t>
            </a:r>
            <a:endParaRPr lang="en-US" sz="1800" b="1" dirty="0" smtClean="0"/>
          </a:p>
          <a:p>
            <a:r>
              <a:rPr lang="en-US" sz="1800" dirty="0" smtClean="0"/>
              <a:t> The point of this graphic is that a small amount of</a:t>
            </a:r>
            <a:r>
              <a:rPr lang="en-US" sz="1800" baseline="0" dirty="0" smtClean="0"/>
              <a:t> material makes detection of the 186 </a:t>
            </a:r>
            <a:r>
              <a:rPr lang="en-US" sz="1800" baseline="0" dirty="0" err="1" smtClean="0"/>
              <a:t>keV</a:t>
            </a:r>
            <a:r>
              <a:rPr lang="en-US" sz="1800" baseline="0" dirty="0" smtClean="0"/>
              <a:t> line extremely difficult.</a:t>
            </a:r>
          </a:p>
          <a:p>
            <a:r>
              <a:rPr lang="en-US" sz="1800" baseline="0" dirty="0" smtClean="0"/>
              <a:t> Note that the 2615 and 1001 </a:t>
            </a:r>
            <a:r>
              <a:rPr lang="en-US" sz="1800" baseline="0" dirty="0" err="1" smtClean="0"/>
              <a:t>keV</a:t>
            </a:r>
            <a:r>
              <a:rPr lang="en-US" sz="1800" baseline="0" dirty="0" smtClean="0"/>
              <a:t> lines are not attenuated nearly as much so they are the gammas we would look for.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802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</a:t>
            </a:r>
            <a:r>
              <a:rPr lang="en-US" sz="1800" b="1" dirty="0" smtClean="0"/>
              <a:t>For lightly shielded sources (means we don’t attenuate the 186 </a:t>
            </a:r>
            <a:r>
              <a:rPr lang="en-US" sz="1800" b="1" dirty="0" err="1" smtClean="0"/>
              <a:t>keV</a:t>
            </a:r>
            <a:r>
              <a:rPr lang="en-US" sz="1800" b="1" dirty="0" smtClean="0"/>
              <a:t> line away) the relative heights of the 186- and 1001-keV line</a:t>
            </a:r>
            <a:r>
              <a:rPr lang="en-US" sz="1800" b="1" baseline="0" dirty="0" smtClean="0"/>
              <a:t> counts (fluxes) can be used to indicate the presence of </a:t>
            </a:r>
            <a:r>
              <a:rPr lang="en-US" sz="1800" b="1" baseline="0" dirty="0" err="1" smtClean="0"/>
              <a:t>HEU</a:t>
            </a:r>
            <a:r>
              <a:rPr lang="en-US" sz="1800" b="1" baseline="0" dirty="0" smtClean="0"/>
              <a:t>.</a:t>
            </a:r>
          </a:p>
          <a:p>
            <a:r>
              <a:rPr lang="en-US" sz="1800" b="0" baseline="0" dirty="0" smtClean="0"/>
              <a:t> Note the significance presence of the 235 line in the </a:t>
            </a:r>
            <a:r>
              <a:rPr lang="en-US" sz="1800" b="0" baseline="0" dirty="0" err="1" smtClean="0"/>
              <a:t>HEU</a:t>
            </a:r>
            <a:r>
              <a:rPr lang="en-US" sz="1800" b="0" baseline="0" dirty="0" smtClean="0"/>
              <a:t> spectrum but its notable “absence” (it’s still there.  Just really small) in the DU line.</a:t>
            </a:r>
            <a:endParaRPr lang="en-US" sz="1800" b="0" dirty="0" smtClean="0"/>
          </a:p>
          <a:p>
            <a:r>
              <a:rPr lang="en-US" sz="1800" dirty="0" smtClean="0"/>
              <a:t> Here are two spectra, which show</a:t>
            </a:r>
            <a:r>
              <a:rPr lang="en-US" sz="1800" baseline="0" dirty="0" smtClean="0"/>
              <a:t> you the impact of the presence of the enriched 235U content.  The 186 </a:t>
            </a:r>
            <a:r>
              <a:rPr lang="en-US" sz="1800" baseline="0" dirty="0" err="1" smtClean="0"/>
              <a:t>keV</a:t>
            </a:r>
            <a:r>
              <a:rPr lang="en-US" sz="1800" baseline="0" dirty="0" smtClean="0"/>
              <a:t> (for a lightly shielded source) is clearly visible.</a:t>
            </a:r>
          </a:p>
          <a:p>
            <a:r>
              <a:rPr lang="en-US" sz="1800" baseline="0" dirty="0" smtClean="0"/>
              <a:t> It’s presence in spectra means that there is 235U present.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519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You need to understand that 232U is NOT naturally occurring.  Thus, its presence indicates that what</a:t>
            </a:r>
            <a:r>
              <a:rPr lang="en-US" sz="1800" baseline="0" dirty="0" smtClean="0"/>
              <a:t> you are looking at has been through a reactor.</a:t>
            </a:r>
          </a:p>
          <a:p>
            <a:r>
              <a:rPr lang="en-US" sz="1800" baseline="0" dirty="0" smtClean="0"/>
              <a:t> If you are doing forensics on a sample (say one captured or seized) its presence instantly tells you the material came from reprocessing.</a:t>
            </a:r>
          </a:p>
          <a:p>
            <a:r>
              <a:rPr lang="en-US" sz="1800" baseline="0" dirty="0" smtClean="0"/>
              <a:t> Note that 232Th also decays to 208Tl so seeing the 2615 </a:t>
            </a:r>
            <a:r>
              <a:rPr lang="en-US" sz="1800" baseline="0" dirty="0" err="1" smtClean="0"/>
              <a:t>keV</a:t>
            </a:r>
            <a:r>
              <a:rPr lang="en-US" sz="1800" baseline="0" dirty="0" smtClean="0"/>
              <a:t> line could mean you have 232U present but it also may mean there is 232Th present (which is naturally occurring).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862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 If we have samples of foreign</a:t>
            </a:r>
            <a:r>
              <a:rPr lang="en-US" sz="1800" baseline="0" dirty="0" smtClean="0"/>
              <a:t> fuels we may be able to make a comparison.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9682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You should understand these processes.  (No, you don’t have to memorize them)</a:t>
            </a:r>
          </a:p>
          <a:p>
            <a:r>
              <a:rPr lang="en-US" sz="1800" b="0" dirty="0" smtClean="0"/>
              <a:t> (1) Starts</a:t>
            </a:r>
            <a:r>
              <a:rPr lang="en-US" sz="1800" b="0" baseline="0" dirty="0" smtClean="0"/>
              <a:t> with alpha decay of 235U</a:t>
            </a:r>
          </a:p>
          <a:p>
            <a:r>
              <a:rPr lang="en-US" sz="1800" b="0" baseline="0" dirty="0" smtClean="0"/>
              <a:t> (2) Starting with trace 234U</a:t>
            </a:r>
          </a:p>
          <a:p>
            <a:r>
              <a:rPr lang="en-US" sz="1800" b="0" baseline="0" dirty="0" smtClean="0"/>
              <a:t> (3) Starting with non-</a:t>
            </a:r>
            <a:r>
              <a:rPr lang="en-US" sz="1800" b="0" baseline="0" dirty="0" err="1" smtClean="0"/>
              <a:t>fissioning</a:t>
            </a:r>
            <a:r>
              <a:rPr lang="en-US" sz="1800" b="0" baseline="0" dirty="0" smtClean="0"/>
              <a:t> neutron capture in 235U</a:t>
            </a:r>
          </a:p>
          <a:p>
            <a:r>
              <a:rPr lang="en-US" sz="1800" b="0" baseline="0" dirty="0" smtClean="0"/>
              <a:t> (4) Starting with nuclear reaction (n,2n) on 238U</a:t>
            </a:r>
          </a:p>
          <a:p>
            <a:r>
              <a:rPr lang="en-US" sz="1800" b="1" baseline="0" dirty="0" smtClean="0"/>
              <a:t> In each path, we need neutron captures or an interaction with a neutron for the process to occur.  Hence, its presence tells us that at least a portion of the sample has been through a reactor at some point.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272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This is a critical slide.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 Can you explain the “why” behind each statement?  That’s the level of knowledge you need</a:t>
            </a:r>
            <a:r>
              <a:rPr lang="en-US" sz="1800" dirty="0" smtClean="0"/>
              <a:t>.</a:t>
            </a:r>
            <a:endParaRPr lang="en-US" sz="1800" b="1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/>
              <a:t> What does the presence of the</a:t>
            </a:r>
            <a:r>
              <a:rPr lang="en-US" sz="1800" b="1" baseline="0" dirty="0" smtClean="0"/>
              <a:t> 186-keV line tell you?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aseline="0" dirty="0" smtClean="0"/>
              <a:t> The presence tells you that 235U is present but not necessarily </a:t>
            </a:r>
            <a:r>
              <a:rPr lang="en-US" sz="1800" baseline="0" dirty="0" err="1" smtClean="0"/>
              <a:t>HEU</a:t>
            </a:r>
            <a:endParaRPr lang="en-US" sz="1800" baseline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 </a:t>
            </a:r>
            <a:r>
              <a:rPr lang="en-US" sz="1800" b="1" dirty="0" smtClean="0"/>
              <a:t>D</a:t>
            </a:r>
            <a:r>
              <a:rPr lang="en-US" sz="1800" b="1" baseline="0" dirty="0" smtClean="0"/>
              <a:t>oes the absence of the 186-keV line tell you about 235U or </a:t>
            </a:r>
            <a:r>
              <a:rPr lang="en-US" sz="1800" b="1" baseline="0" dirty="0" err="1" smtClean="0"/>
              <a:t>HEU</a:t>
            </a:r>
            <a:r>
              <a:rPr lang="en-US" sz="1800" b="1" baseline="0" dirty="0" smtClean="0"/>
              <a:t>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baseline="0" dirty="0" smtClean="0"/>
              <a:t> The absence does not indicate the absence of these materials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Does the ratio of the 186- and 1001-keV lines indicate the presence of </a:t>
            </a:r>
            <a:r>
              <a:rPr lang="en-US" sz="1800" b="1" baseline="0" dirty="0" err="1" smtClean="0"/>
              <a:t>HEU</a:t>
            </a:r>
            <a:r>
              <a:rPr lang="en-US" sz="1800" b="1" baseline="0" dirty="0" smtClean="0"/>
              <a:t>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baseline="0" dirty="0" smtClean="0"/>
              <a:t> Maybe…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baseline="0" dirty="0" smtClean="0"/>
              <a:t> </a:t>
            </a:r>
            <a:r>
              <a:rPr lang="en-US" sz="1800" b="1" baseline="0" dirty="0" smtClean="0"/>
              <a:t>What does the presence of 232U tell you about the presence of </a:t>
            </a:r>
            <a:r>
              <a:rPr lang="en-US" sz="1800" b="1" baseline="0" dirty="0" err="1" smtClean="0"/>
              <a:t>HEU</a:t>
            </a:r>
            <a:r>
              <a:rPr lang="en-US" sz="1800" b="1" baseline="0" dirty="0" smtClean="0"/>
              <a:t>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</a:t>
            </a:r>
            <a:r>
              <a:rPr lang="en-US" sz="1800" b="0" baseline="0" dirty="0" smtClean="0"/>
              <a:t>If you’ve got 232U, it came from a reactor.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baseline="0" dirty="0" smtClean="0"/>
              <a:t> What does the absence of 232U tell you about the presence or absence of </a:t>
            </a:r>
            <a:r>
              <a:rPr lang="en-US" sz="1800" b="1" baseline="0" dirty="0" err="1" smtClean="0"/>
              <a:t>HEU</a:t>
            </a:r>
            <a:r>
              <a:rPr lang="en-US" sz="1800" b="1" baseline="0" dirty="0" smtClean="0"/>
              <a:t>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baseline="0" dirty="0" smtClean="0"/>
              <a:t> It is not an indicator of the absence of </a:t>
            </a:r>
            <a:r>
              <a:rPr lang="en-US" sz="1800" b="0" baseline="0" dirty="0" err="1" smtClean="0"/>
              <a:t>HEU</a:t>
            </a:r>
            <a:r>
              <a:rPr lang="en-US" sz="1800" b="0" baseline="0" dirty="0" smtClean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 </a:t>
            </a:r>
            <a:r>
              <a:rPr lang="en-US" sz="1800" b="1" dirty="0" smtClean="0"/>
              <a:t>So do we look at individual lines or the full spectrum?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 Ultimately, concentration on individual lines is self-defeating—to maximize signal to noise we must analyze the full spectrum.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/>
              <a:t> Is passive detection always effective?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 For passive detection of shielded materials, these approaches may not be effective in some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12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419600"/>
            <a:ext cx="6698827" cy="48657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USGS </a:t>
            </a:r>
            <a:r>
              <a:rPr lang="en-US" sz="1800" dirty="0" smtClean="0">
                <a:latin typeface="Calibri" charset="0"/>
              </a:rPr>
              <a:t>DDS-9</a:t>
            </a:r>
            <a:endParaRPr lang="en-US" sz="1800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These images were generated from </a:t>
            </a:r>
            <a:r>
              <a:rPr lang="en-US" sz="1800" dirty="0" err="1">
                <a:latin typeface="Calibri" charset="0"/>
              </a:rPr>
              <a:t>NURE</a:t>
            </a:r>
            <a:r>
              <a:rPr lang="en-US" sz="1800" dirty="0">
                <a:latin typeface="Calibri" charset="0"/>
              </a:rPr>
              <a:t> aerial gamma-ray data presented in </a:t>
            </a:r>
            <a:r>
              <a:rPr lang="en-US" sz="1800" b="1" dirty="0">
                <a:latin typeface="Calibri" charset="0"/>
              </a:rPr>
              <a:t>United States Geological Survey Digital Data Series DDS-9</a:t>
            </a:r>
            <a:r>
              <a:rPr lang="en-US" sz="1800" dirty="0">
                <a:latin typeface="Calibri" charset="0"/>
              </a:rPr>
              <a:t>, "National Geophysical Data Grids: Gamma-Ray, Magnetic, and Topographic Data for the Conterminous United States", by J.D. Phillips, </a:t>
            </a:r>
            <a:r>
              <a:rPr lang="en-US" sz="1800" dirty="0" err="1">
                <a:latin typeface="Calibri" charset="0"/>
              </a:rPr>
              <a:t>J.S</a:t>
            </a:r>
            <a:r>
              <a:rPr lang="en-US" sz="1800" dirty="0">
                <a:latin typeface="Calibri" charset="0"/>
              </a:rPr>
              <a:t>. Duval, and R.A. </a:t>
            </a:r>
            <a:r>
              <a:rPr lang="en-US" sz="1800" dirty="0" err="1">
                <a:latin typeface="Calibri" charset="0"/>
              </a:rPr>
              <a:t>Ambrosiak</a:t>
            </a:r>
            <a:r>
              <a:rPr lang="en-US" sz="1800" dirty="0">
                <a:latin typeface="Calibri" charset="0"/>
              </a:rPr>
              <a:t>, 1993.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88BCC73F-3998-8146-AC9E-DEF9AC80FA8B}" type="slidenum">
              <a:rPr lang="en-US" sz="1200"/>
              <a:pPr eaLnBrk="1" hangingPunct="1"/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899490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You will frequently be asked “which detector should I use?”</a:t>
            </a:r>
          </a:p>
          <a:p>
            <a:r>
              <a:rPr lang="en-US" sz="1800" dirty="0" smtClean="0"/>
              <a:t> This digression helps you to better understand how</a:t>
            </a:r>
            <a:r>
              <a:rPr lang="en-US" sz="1800" baseline="0" dirty="0" smtClean="0"/>
              <a:t> to answer the question…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304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 The</a:t>
            </a:r>
            <a:r>
              <a:rPr lang="en-US" sz="1800" baseline="0" dirty="0" smtClean="0"/>
              <a:t> background counts is equal to the resolution, times the background G, times the detector efficiency</a:t>
            </a:r>
          </a:p>
          <a:p>
            <a:r>
              <a:rPr lang="en-US" sz="1800" baseline="0" dirty="0" smtClean="0"/>
              <a:t> The noise is related to the square root of the counts.</a:t>
            </a:r>
          </a:p>
          <a:p>
            <a:r>
              <a:rPr lang="en-US" sz="1800" baseline="0" dirty="0" smtClean="0"/>
              <a:t> The signal is related to the detector efficiency times the number of signal counts N</a:t>
            </a:r>
          </a:p>
          <a:p>
            <a:r>
              <a:rPr lang="en-US" sz="1800" baseline="0" dirty="0" smtClean="0"/>
              <a:t> The lowest detection limit will be set by the signal over the detected background fluctuation</a:t>
            </a:r>
          </a:p>
          <a:p>
            <a:pPr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033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So</a:t>
            </a:r>
            <a:r>
              <a:rPr lang="en-US" sz="1800" baseline="0" dirty="0" smtClean="0"/>
              <a:t> the ratio of the detection limits (first equation)</a:t>
            </a:r>
          </a:p>
          <a:p>
            <a:r>
              <a:rPr lang="en-US" sz="1800" baseline="0" dirty="0" smtClean="0"/>
              <a:t> Now we can see the counts depends on the resolution and efficiency of each detector</a:t>
            </a:r>
          </a:p>
          <a:p>
            <a:r>
              <a:rPr lang="en-US" sz="1800" baseline="0" dirty="0" smtClean="0"/>
              <a:t> Resolutions (at energy) are a product of the detector.</a:t>
            </a:r>
          </a:p>
          <a:p>
            <a:r>
              <a:rPr lang="en-US" sz="1800" baseline="0" dirty="0" smtClean="0"/>
              <a:t> Efficiency is also set (for given conditions) for the detector.</a:t>
            </a:r>
          </a:p>
          <a:p>
            <a:r>
              <a:rPr lang="en-US" sz="1800" b="1" baseline="0" dirty="0" smtClean="0"/>
              <a:t> So for a UNIFORM background, if we can get enough counts in our </a:t>
            </a:r>
            <a:r>
              <a:rPr lang="en-US" sz="1800" b="1" baseline="0" dirty="0" err="1" smtClean="0"/>
              <a:t>HPGe</a:t>
            </a:r>
            <a:r>
              <a:rPr lang="en-US" sz="1800" b="1" baseline="0" dirty="0" smtClean="0"/>
              <a:t> detector, the statistical argument is valid that resolution is key</a:t>
            </a:r>
          </a:p>
          <a:p>
            <a:r>
              <a:rPr lang="en-US" sz="1800" b="1" baseline="0" dirty="0" smtClean="0"/>
              <a:t> But when do we actually have a uniform background?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69690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Now we are transitioning to </a:t>
            </a:r>
            <a:r>
              <a:rPr lang="en-US" sz="1800" dirty="0" err="1" smtClean="0"/>
              <a:t>Pu</a:t>
            </a:r>
            <a:r>
              <a:rPr lang="en-US" sz="1800" dirty="0" smtClean="0"/>
              <a:t> detection,</a:t>
            </a:r>
            <a:r>
              <a:rPr lang="en-US" sz="1800" baseline="0" dirty="0" smtClean="0"/>
              <a:t> which is the other important area to consider.</a:t>
            </a:r>
          </a:p>
          <a:p>
            <a:r>
              <a:rPr lang="en-US" sz="1800" baseline="0" dirty="0" smtClean="0"/>
              <a:t> From a detection standpoint, this is the easier problem because of the neutron and gamma signatures (which are very penetrating)</a:t>
            </a:r>
          </a:p>
          <a:p>
            <a:r>
              <a:rPr lang="en-US" sz="1800" b="1" dirty="0" smtClean="0"/>
              <a:t> In practical cases, there are other high energy gammas</a:t>
            </a:r>
          </a:p>
          <a:p>
            <a:pPr lvl="1"/>
            <a:r>
              <a:rPr lang="en-US" sz="1800" dirty="0" smtClean="0"/>
              <a:t> From the decay of prompt and delayed fission fragments</a:t>
            </a:r>
          </a:p>
          <a:p>
            <a:pPr lvl="1"/>
            <a:r>
              <a:rPr lang="en-US" sz="1800" dirty="0" smtClean="0"/>
              <a:t> Alpha and beta decays</a:t>
            </a:r>
          </a:p>
          <a:p>
            <a:pPr lvl="1"/>
            <a:r>
              <a:rPr lang="en-US" sz="1800" dirty="0" smtClean="0"/>
              <a:t> Radio-isotope impurities</a:t>
            </a:r>
          </a:p>
          <a:p>
            <a:pPr lvl="1"/>
            <a:r>
              <a:rPr lang="en-US" sz="1800" dirty="0" smtClean="0"/>
              <a:t> Prompt and delayed neutron interactions in materials surrounding the source, such as capture (</a:t>
            </a:r>
            <a:r>
              <a:rPr lang="en-US" sz="1800" dirty="0" err="1" smtClean="0"/>
              <a:t>nth,gamma</a:t>
            </a:r>
            <a:r>
              <a:rPr lang="en-US" sz="1800" dirty="0" smtClean="0"/>
              <a:t>) and inelastic (</a:t>
            </a:r>
            <a:r>
              <a:rPr lang="en-US" sz="1800" dirty="0" err="1" smtClean="0"/>
              <a:t>n,n</a:t>
            </a:r>
            <a:r>
              <a:rPr lang="en-US" sz="1800" dirty="0" smtClean="0"/>
              <a:t>’) scattering</a:t>
            </a:r>
          </a:p>
          <a:p>
            <a:pPr lvl="1"/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202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Here are some key gamma lines for </a:t>
            </a:r>
            <a:r>
              <a:rPr lang="en-US" sz="1800" dirty="0" err="1" smtClean="0"/>
              <a:t>Pu</a:t>
            </a:r>
            <a:r>
              <a:rPr lang="en-US" sz="1800" dirty="0" smtClean="0"/>
              <a:t> identification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069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Key slide to understand.</a:t>
            </a:r>
          </a:p>
          <a:p>
            <a:r>
              <a:rPr lang="en-US" sz="1800" b="1" dirty="0" smtClean="0"/>
              <a:t> From the</a:t>
            </a:r>
            <a:r>
              <a:rPr lang="en-US" sz="1800" b="1" baseline="0" dirty="0" smtClean="0"/>
              <a:t> MFP columns, you get an idea of how easy (or difficult it is) to shield the different photons.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8151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Don’t get caught up in the equations or the math.  There is a very simple physics explanation for what is going on.</a:t>
            </a:r>
          </a:p>
          <a:p>
            <a:r>
              <a:rPr lang="en-US" sz="1800" dirty="0" smtClean="0"/>
              <a:t> </a:t>
            </a:r>
            <a:r>
              <a:rPr lang="en-US" sz="1800" b="1" dirty="0" smtClean="0"/>
              <a:t>(1) You have a source of photons,</a:t>
            </a:r>
            <a:r>
              <a:rPr lang="en-US" sz="1800" b="1" baseline="0" dirty="0" smtClean="0"/>
              <a:t> either a narrow beam at the right energy or more practically a “broad” beam containing the right energy for excitation of the 235U</a:t>
            </a:r>
          </a:p>
          <a:p>
            <a:r>
              <a:rPr lang="en-US" sz="1800" b="1" baseline="0" dirty="0" smtClean="0"/>
              <a:t> (2) When the photons pass through the 235U, they are at just the right energy to be absorbed (at least a fraction of them) forming a 235U* excited nucleus</a:t>
            </a:r>
          </a:p>
          <a:p>
            <a:r>
              <a:rPr lang="en-US" sz="1800" b="1" baseline="0" dirty="0" smtClean="0"/>
              <a:t> (3) When the nucleus de-excites, it emits the photons </a:t>
            </a:r>
            <a:r>
              <a:rPr lang="en-US" sz="1800" b="1" baseline="0" dirty="0" err="1" smtClean="0"/>
              <a:t>isotropically</a:t>
            </a:r>
            <a:r>
              <a:rPr lang="en-US" sz="1800" b="1" baseline="0" dirty="0" smtClean="0"/>
              <a:t>.</a:t>
            </a:r>
          </a:p>
          <a:p>
            <a:r>
              <a:rPr lang="en-US" sz="1800" b="1" baseline="0" dirty="0" smtClean="0"/>
              <a:t> (4) when you look at your spectra of what has been transmitted, you will see a “gap” at the resonant energy of the 235U.</a:t>
            </a:r>
          </a:p>
          <a:p>
            <a:r>
              <a:rPr lang="en-US" sz="1800" b="0" baseline="0" dirty="0" smtClean="0"/>
              <a:t>  There are other ways to do this but this is a very, very simple explanation.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864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96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955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36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USGS </a:t>
            </a:r>
            <a:r>
              <a:rPr lang="en-US" sz="1800" dirty="0" smtClean="0">
                <a:latin typeface="Calibri" charset="0"/>
              </a:rPr>
              <a:t>DDS-9</a:t>
            </a:r>
            <a:endParaRPr lang="en-US" sz="1800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These images were generated from </a:t>
            </a:r>
            <a:r>
              <a:rPr lang="en-US" sz="1800" dirty="0" err="1">
                <a:latin typeface="Calibri" charset="0"/>
              </a:rPr>
              <a:t>NURE</a:t>
            </a:r>
            <a:r>
              <a:rPr lang="en-US" sz="1800" dirty="0">
                <a:latin typeface="Calibri" charset="0"/>
              </a:rPr>
              <a:t> aerial gamma-ray data presented in </a:t>
            </a:r>
            <a:r>
              <a:rPr lang="en-US" sz="1800" b="1" dirty="0">
                <a:latin typeface="Calibri" charset="0"/>
              </a:rPr>
              <a:t>United States Geological Survey Digital Data Series DDS-9</a:t>
            </a:r>
            <a:r>
              <a:rPr lang="en-US" sz="1800" dirty="0">
                <a:latin typeface="Calibri" charset="0"/>
              </a:rPr>
              <a:t>, "National Geophysical Data Grids: Gamma-Ray, Magnetic, and Topographic Data for the Conterminous United States", by J.D. Phillips, </a:t>
            </a:r>
            <a:r>
              <a:rPr lang="en-US" sz="1800" dirty="0" err="1">
                <a:latin typeface="Calibri" charset="0"/>
              </a:rPr>
              <a:t>J.S</a:t>
            </a:r>
            <a:r>
              <a:rPr lang="en-US" sz="1800" dirty="0">
                <a:latin typeface="Calibri" charset="0"/>
              </a:rPr>
              <a:t>. Duval, and R.A. </a:t>
            </a:r>
            <a:r>
              <a:rPr lang="en-US" sz="1800" dirty="0" err="1">
                <a:latin typeface="Calibri" charset="0"/>
              </a:rPr>
              <a:t>Ambrosiak</a:t>
            </a:r>
            <a:r>
              <a:rPr lang="en-US" sz="1800" dirty="0">
                <a:latin typeface="Calibri" charset="0"/>
              </a:rPr>
              <a:t>, 1993.</a:t>
            </a:r>
          </a:p>
          <a:p>
            <a:pPr eaLnBrk="1" hangingPunct="1">
              <a:spcBef>
                <a:spcPct val="0"/>
              </a:spcBef>
            </a:pPr>
            <a:endParaRPr lang="en-US" sz="1800" dirty="0">
              <a:latin typeface="Calibri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4AE8F28-FE07-4A49-9DDA-FD7A3B46DAFB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435930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932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936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505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406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149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969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750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09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463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26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269381" y="4343400"/>
            <a:ext cx="6698827" cy="49419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USGS DDS-9</a:t>
            </a:r>
          </a:p>
          <a:p>
            <a:pPr eaLnBrk="1" hangingPunct="1">
              <a:spcBef>
                <a:spcPct val="0"/>
              </a:spcBef>
            </a:pPr>
            <a:endParaRPr lang="en-US" sz="1800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Calibri" charset="0"/>
              </a:rPr>
              <a:t>These images were generated from </a:t>
            </a:r>
            <a:r>
              <a:rPr lang="en-US" sz="1800" dirty="0" err="1">
                <a:latin typeface="Calibri" charset="0"/>
              </a:rPr>
              <a:t>NURE</a:t>
            </a:r>
            <a:r>
              <a:rPr lang="en-US" sz="1800" dirty="0">
                <a:latin typeface="Calibri" charset="0"/>
              </a:rPr>
              <a:t> aerial gamma-ray data presented in </a:t>
            </a:r>
            <a:r>
              <a:rPr lang="en-US" sz="1800" b="1" dirty="0">
                <a:latin typeface="Calibri" charset="0"/>
              </a:rPr>
              <a:t>United States Geological Survey Digital Data Series DDS-9</a:t>
            </a:r>
            <a:r>
              <a:rPr lang="en-US" sz="1800" dirty="0">
                <a:latin typeface="Calibri" charset="0"/>
              </a:rPr>
              <a:t>, "National Geophysical Data Grids: Gamma-Ray, Magnetic, and Topographic Data for the Conterminous United States", by J.D. Phillips, </a:t>
            </a:r>
            <a:r>
              <a:rPr lang="en-US" sz="1800" dirty="0" err="1">
                <a:latin typeface="Calibri" charset="0"/>
              </a:rPr>
              <a:t>J.S</a:t>
            </a:r>
            <a:r>
              <a:rPr lang="en-US" sz="1800" dirty="0">
                <a:latin typeface="Calibri" charset="0"/>
              </a:rPr>
              <a:t>. Duval, and R.A. </a:t>
            </a:r>
            <a:r>
              <a:rPr lang="en-US" sz="1800" dirty="0" err="1">
                <a:latin typeface="Calibri" charset="0"/>
              </a:rPr>
              <a:t>Ambrosiak</a:t>
            </a:r>
            <a:r>
              <a:rPr lang="en-US" sz="1800" dirty="0">
                <a:latin typeface="Calibri" charset="0"/>
              </a:rPr>
              <a:t>, 1993.</a:t>
            </a:r>
          </a:p>
          <a:p>
            <a:pPr eaLnBrk="1" hangingPunct="1">
              <a:spcBef>
                <a:spcPct val="0"/>
              </a:spcBef>
            </a:pPr>
            <a:endParaRPr lang="en-US" sz="1800" dirty="0">
              <a:latin typeface="Calibri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815D1F28-9159-C743-A8DD-91B0C3E80AF9}" type="slidenum">
              <a:rPr lang="en-US" sz="1200"/>
              <a:pPr eaLnBrk="1" hangingPunct="1"/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528318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722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726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194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51E479-A147-49EA-9ABC-016169D4E660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4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597522-3AA0-45D6-BCFB-857F3BFF21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ADCCB-7F75-481D-B0BC-5F872DFA27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42177-B08F-464D-84FE-297AD05C0A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afsym"/>
          <p:cNvPicPr>
            <a:picLocks noChangeAspect="1" noChangeArrowheads="1"/>
          </p:cNvPicPr>
          <p:nvPr userDrawn="1"/>
        </p:nvPicPr>
        <p:blipFill>
          <a:blip r:embed="rId2" cstate="print"/>
          <a:srcRect l="12151" r="8411" b="30769"/>
          <a:stretch>
            <a:fillRect/>
          </a:stretch>
        </p:blipFill>
        <p:spPr bwMode="auto">
          <a:xfrm>
            <a:off x="0" y="76200"/>
            <a:ext cx="990600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7" descr="AFIT(good)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rgbClr val="3333CC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7772400" y="181752"/>
            <a:ext cx="1295400" cy="62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0"/>
          <p:cNvSpPr>
            <a:spLocks noChangeArrowheads="1"/>
          </p:cNvSpPr>
          <p:nvPr userDrawn="1"/>
        </p:nvSpPr>
        <p:spPr bwMode="auto">
          <a:xfrm flipV="1">
            <a:off x="0" y="1049338"/>
            <a:ext cx="8607425" cy="92075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19665" y="76200"/>
            <a:ext cx="6629400" cy="914400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5584" y="1219200"/>
            <a:ext cx="8609816" cy="5181600"/>
          </a:xfrm>
        </p:spPr>
        <p:txBody>
          <a:bodyPr/>
          <a:lstStyle>
            <a:lvl1pPr>
              <a:lnSpc>
                <a:spcPts val="2600"/>
              </a:lnSpc>
              <a:defRPr sz="2400">
                <a:latin typeface="+mj-lt"/>
              </a:defRPr>
            </a:lvl1pPr>
            <a:lvl2pPr>
              <a:lnSpc>
                <a:spcPts val="2200"/>
              </a:lnSpc>
              <a:defRPr sz="2000">
                <a:latin typeface="+mj-lt"/>
              </a:defRPr>
            </a:lvl2pPr>
            <a:lvl3pPr>
              <a:lnSpc>
                <a:spcPts val="2000"/>
              </a:lnSpc>
              <a:defRPr sz="1800">
                <a:latin typeface="+mj-lt"/>
              </a:defRPr>
            </a:lvl3pPr>
            <a:lvl4pPr>
              <a:lnSpc>
                <a:spcPts val="2000"/>
              </a:lnSpc>
              <a:defRPr sz="1800">
                <a:latin typeface="+mj-lt"/>
              </a:defRPr>
            </a:lvl4pPr>
            <a:lvl5pPr>
              <a:lnSpc>
                <a:spcPts val="2000"/>
              </a:lnSpc>
              <a:defRPr sz="18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153400" y="6477000"/>
            <a:ext cx="685800" cy="254000"/>
          </a:xfrm>
        </p:spPr>
        <p:txBody>
          <a:bodyPr/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76F04BF1-2421-4B87-9D3B-4CE200B1E0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CC122-DBC5-4662-ADE7-E90384C8C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F329F-550A-4B39-8043-2B07BA3090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3E9A3-087D-4C2B-ACAE-57EC6D05CD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A24EC-F413-4E74-BBC7-4B8A157DAA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1DCAC-A04D-4864-B838-9DF2A3DB39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7082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650A3-12F0-5A48-8674-2A1232D4B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889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B6E9F-112B-4B93-866C-04963C49C8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89B09-BDDB-4731-9CE6-FB7290662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F5574F4-43EA-4AB7-8006-0862DA29D8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  <p:sldLayoutId id="2147483763" r:id="rId53"/>
    <p:sldLayoutId id="2147483764" r:id="rId54"/>
    <p:sldLayoutId id="2147483765" r:id="rId55"/>
    <p:sldLayoutId id="2147483766" r:id="rId56"/>
    <p:sldLayoutId id="2147483767" r:id="rId57"/>
    <p:sldLayoutId id="2147483768" r:id="rId58"/>
    <p:sldLayoutId id="2147483769" r:id="rId59"/>
    <p:sldLayoutId id="2147483770" r:id="rId60"/>
    <p:sldLayoutId id="2147483771" r:id="rId61"/>
    <p:sldLayoutId id="2147483772" r:id="rId62"/>
    <p:sldLayoutId id="2147483773" r:id="rId63"/>
    <p:sldLayoutId id="2147483774" r:id="rId64"/>
    <p:sldLayoutId id="2147483775" r:id="rId65"/>
    <p:sldLayoutId id="2147483776" r:id="rId66"/>
    <p:sldLayoutId id="2147483777" r:id="rId67"/>
    <p:sldLayoutId id="2147483778" r:id="rId68"/>
    <p:sldLayoutId id="2147483779" r:id="rId69"/>
    <p:sldLayoutId id="2147483780" r:id="rId70"/>
    <p:sldLayoutId id="2147483781" r:id="rId71"/>
    <p:sldLayoutId id="2147483782" r:id="rId7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09600" y="330200"/>
            <a:ext cx="81534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303" tIns="50151" rIns="100303" bIns="50151">
            <a:spAutoFit/>
          </a:bodyPr>
          <a:lstStyle/>
          <a:p>
            <a:pPr defTabSz="10033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rPr>
              <a:t>Air Force Institute of Technology</a:t>
            </a:r>
            <a:endParaRPr lang="en-US" sz="4400" b="1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  <a:cs typeface="+mn-cs"/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 cstate="print"/>
          <a:srcRect l="1755" r="-2144" b="-21831"/>
          <a:stretch>
            <a:fillRect/>
          </a:stretch>
        </p:blipFill>
        <p:spPr bwMode="auto">
          <a:xfrm>
            <a:off x="404813" y="2163763"/>
            <a:ext cx="4319587" cy="3627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3077" name="Picture 6" descr="shiel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8668" y="2097778"/>
            <a:ext cx="1031875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00" y="6183313"/>
            <a:ext cx="90043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Text Box 4"/>
          <p:cNvSpPr txBox="1">
            <a:spLocks noChangeArrowheads="1"/>
          </p:cNvSpPr>
          <p:nvPr/>
        </p:nvSpPr>
        <p:spPr bwMode="auto">
          <a:xfrm>
            <a:off x="514350" y="5715000"/>
            <a:ext cx="8099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8" rIns="91416" bIns="45708">
            <a:spAutoFit/>
          </a:bodyPr>
          <a:lstStyle/>
          <a:p>
            <a:pPr algn="ctr" eaLnBrk="0" hangingPunct="0"/>
            <a:r>
              <a:rPr lang="en-US" sz="2000" b="1" i="1">
                <a:latin typeface="Calibri" pitchFamily="34" charset="0"/>
              </a:rPr>
              <a:t>E d u c a t i n g   t h e   W o r l d ’s   B e s t  M i l i t a r y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68300" y="1054100"/>
            <a:ext cx="81534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303" tIns="50151" rIns="100303" bIns="50151">
            <a:spAutoFit/>
          </a:bodyPr>
          <a:lstStyle/>
          <a:p>
            <a:pPr algn="ctr" defTabSz="10033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rPr>
              <a:t>NENG 791 – Proliferation of Weapons of Mass Destruction</a:t>
            </a:r>
            <a:endParaRPr 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  <a:cs typeface="+mn-cs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038600" y="1670948"/>
            <a:ext cx="5029200" cy="21770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83338" tIns="41669" rIns="83338" bIns="41669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ysClr val="windowText" lastClr="000000"/>
                </a:solidFill>
                <a:cs typeface="+mn-cs"/>
              </a:rPr>
              <a:t/>
            </a:r>
            <a:br>
              <a:rPr lang="en-US" sz="2400" kern="0" dirty="0">
                <a:solidFill>
                  <a:sysClr val="windowText" lastClr="000000"/>
                </a:solidFill>
                <a:cs typeface="+mn-cs"/>
              </a:rPr>
            </a:br>
            <a:r>
              <a:rPr lang="en-US" sz="3600" b="1" kern="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+mn-cs"/>
              </a:rPr>
              <a:t>Special Nuclear Material Signatures</a:t>
            </a:r>
            <a:endParaRPr lang="en-US" sz="3600" b="1" kern="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+mn-cs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 smtClean="0"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Lt Col Fee</a:t>
            </a:r>
            <a:endParaRPr lang="en-US" sz="2000" kern="0" dirty="0"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Thorium concentrations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7B060-BCC0-1548-AC85-F93F5FE8367E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6656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178719"/>
            <a:ext cx="6590109" cy="494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0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Weather-related variations in background:</a:t>
            </a:r>
            <a:br>
              <a:rPr lang="en-US" dirty="0" smtClean="0"/>
            </a:br>
            <a:r>
              <a:rPr lang="en-US" dirty="0" smtClean="0"/>
              <a:t>correlations with weather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0F848C-CBE9-8C46-893F-483677726A5F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70659" name="Rectangle 2"/>
          <p:cNvSpPr>
            <a:spLocks noChangeArrowheads="1"/>
          </p:cNvSpPr>
          <p:nvPr/>
        </p:nvSpPr>
        <p:spPr bwMode="auto">
          <a:xfrm>
            <a:off x="1985963" y="4366348"/>
            <a:ext cx="5557837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>
            <a:spAutoFit/>
          </a:bodyPr>
          <a:lstStyle/>
          <a:p>
            <a:pPr algn="ctr"/>
            <a:r>
              <a:rPr lang="en-US" sz="2400" dirty="0"/>
              <a:t>Data from radiation portal monitors</a:t>
            </a:r>
          </a:p>
        </p:txBody>
      </p:sp>
      <p:pic>
        <p:nvPicPr>
          <p:cNvPr id="70660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5" y="1339454"/>
            <a:ext cx="8255496" cy="283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2589609" y="4768454"/>
            <a:ext cx="4714875" cy="191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r>
              <a:rPr lang="en-US" sz="2400" dirty="0"/>
              <a:t>&gt;0.45: strong correlation</a:t>
            </a:r>
          </a:p>
          <a:p>
            <a:r>
              <a:rPr lang="en-US" sz="2400" dirty="0"/>
              <a:t>0.3-0.45: good correlation</a:t>
            </a:r>
          </a:p>
          <a:p>
            <a:r>
              <a:rPr lang="en-US" sz="2400" dirty="0"/>
              <a:t>0.2-0.3: moderate correlation</a:t>
            </a:r>
          </a:p>
          <a:p>
            <a:r>
              <a:rPr lang="en-US" sz="2400" dirty="0"/>
              <a:t>0.1-0.2: weak correlation</a:t>
            </a:r>
          </a:p>
          <a:p>
            <a:r>
              <a:rPr lang="en-US" sz="2400" dirty="0"/>
              <a:t>&lt;0.1: insignificant correlation</a:t>
            </a:r>
          </a:p>
        </p:txBody>
      </p:sp>
    </p:spTree>
    <p:extLst>
      <p:ext uri="{BB962C8B-B14F-4D97-AF65-F5344CB8AC3E}">
        <p14:creationId xmlns:p14="http://schemas.microsoft.com/office/powerpoint/2010/main" val="36949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Naturally occurring radioactive materials (NORM)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Typical commercial shipments that trigger </a:t>
            </a:r>
            <a:r>
              <a:rPr lang="en-US" sz="2800" dirty="0" smtClean="0"/>
              <a:t>“</a:t>
            </a:r>
            <a:r>
              <a:rPr lang="en-US" altLang="ja-JP" sz="2800" dirty="0" smtClean="0"/>
              <a:t>nuisance </a:t>
            </a:r>
            <a:r>
              <a:rPr lang="en-US" altLang="ja-JP" sz="2800" dirty="0"/>
              <a:t>alarms</a:t>
            </a:r>
            <a:r>
              <a:rPr lang="en-US" sz="2800" dirty="0"/>
              <a:t>”</a:t>
            </a:r>
            <a:r>
              <a:rPr lang="en-US" altLang="ja-JP" sz="28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Agricultural </a:t>
            </a:r>
            <a:r>
              <a:rPr lang="en-US" sz="2400" dirty="0"/>
              <a:t>products, glazed ceramics, camera lenses, polishing compounds and abrasives, propane tanks, kitty litter, road salt, ore, rock, vulcanized rubber, TV and computer monitors, medical isotopes, and smoke </a:t>
            </a:r>
            <a:r>
              <a:rPr lang="en-US" sz="2400" dirty="0" smtClean="0"/>
              <a:t>detectors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Isotopes present in NORM: uranium/thorium series and </a:t>
            </a:r>
            <a:r>
              <a:rPr lang="en-US" sz="2800" dirty="0" smtClean="0"/>
              <a:t>potassium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Technologically enhanced NORM (</a:t>
            </a:r>
            <a:r>
              <a:rPr lang="en-US" sz="2800" dirty="0" err="1"/>
              <a:t>TENORM</a:t>
            </a:r>
            <a:r>
              <a:rPr lang="en-US" sz="2800" dirty="0"/>
              <a:t>): also may contain </a:t>
            </a:r>
            <a:r>
              <a:rPr lang="en-US" sz="2800" baseline="30000" dirty="0" smtClean="0"/>
              <a:t>176</a:t>
            </a:r>
            <a:r>
              <a:rPr lang="en-US" sz="2800" dirty="0" smtClean="0"/>
              <a:t>Lu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05F80E-B115-D847-8150-EDABE4306DE6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6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NORM activity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C10449-9514-B846-AEA8-B8882444BEE8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7475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2" y="1201341"/>
            <a:ext cx="5568948" cy="558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7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Other cargo known to contain NORM and TENORM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2275A-A4F9-334D-A068-269DC7011481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7680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67" y="1178718"/>
            <a:ext cx="7343433" cy="560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7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800" dirty="0" smtClean="0"/>
              <a:t>Approximate relative percentage of alarming</a:t>
            </a:r>
            <a:br>
              <a:rPr lang="en-US" sz="2800" dirty="0" smtClean="0"/>
            </a:br>
            <a:r>
              <a:rPr lang="en-US" sz="2800" dirty="0" smtClean="0"/>
              <a:t>cargo loads at some border crossings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75B74B-1EF3-F748-A714-92A64B1F521F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78851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78720"/>
            <a:ext cx="7628155" cy="552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68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Construction Materials &amp; Other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44FBC-774E-1549-9007-6FF8523F4824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686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2297"/>
            <a:ext cx="7002065" cy="464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2"/>
          <p:cNvSpPr>
            <a:spLocks noChangeArrowheads="1"/>
          </p:cNvSpPr>
          <p:nvPr/>
        </p:nvSpPr>
        <p:spPr bwMode="auto">
          <a:xfrm>
            <a:off x="125016" y="5968905"/>
            <a:ext cx="8911828" cy="68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>
            <a:spAutoFit/>
          </a:bodyPr>
          <a:lstStyle/>
          <a:p>
            <a:r>
              <a:rPr lang="en-US" sz="2000" dirty="0"/>
              <a:t>Typical and maximum activity concentrations in common building materials and industrial by-products used for building materials in the EU</a:t>
            </a:r>
          </a:p>
        </p:txBody>
      </p:sp>
    </p:spTree>
    <p:extLst>
      <p:ext uri="{BB962C8B-B14F-4D97-AF65-F5344CB8AC3E}">
        <p14:creationId xmlns:p14="http://schemas.microsoft.com/office/powerpoint/2010/main" val="385000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Photon spectra from kitty litter (uranium, thorium, potassium)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28F198-03F0-F54A-B201-B20F494AA823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8089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63" y="1178719"/>
            <a:ext cx="6687037" cy="545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0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Photon spectra from road salt (potassium)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F358EF-A5D8-9A41-938A-734FCA96E7E1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8294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178720"/>
            <a:ext cx="6161484" cy="511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8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4" descr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56" y="1295400"/>
            <a:ext cx="8539144" cy="4953000"/>
          </a:xfrm>
          <a:prstGeom prst="rect">
            <a:avLst/>
          </a:prstGeom>
          <a:noFill/>
        </p:spPr>
      </p:pic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1149351" y="6489701"/>
            <a:ext cx="6921500" cy="352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5" tIns="45718" rIns="91435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700" dirty="0">
                <a:latin typeface="Arial"/>
                <a:cs typeface="Arial"/>
              </a:rPr>
              <a:t>http://</a:t>
            </a:r>
            <a:r>
              <a:rPr lang="en-US" sz="1700" dirty="0" err="1">
                <a:latin typeface="Arial"/>
                <a:cs typeface="Arial"/>
              </a:rPr>
              <a:t>www.ortec-online.com</a:t>
            </a:r>
            <a:r>
              <a:rPr lang="en-US" sz="1700" dirty="0">
                <a:latin typeface="Arial"/>
                <a:cs typeface="Arial"/>
              </a:rPr>
              <a:t>/papers/</a:t>
            </a:r>
            <a:r>
              <a:rPr lang="en-US" sz="1700" dirty="0" err="1">
                <a:latin typeface="Arial"/>
                <a:cs typeface="Arial"/>
              </a:rPr>
              <a:t>sup_hpge.pdf</a:t>
            </a:r>
            <a:endParaRPr lang="en-US" sz="1700" dirty="0">
              <a:latin typeface="Arial"/>
              <a:cs typeface="Arial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Spectra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E17869-058D-BD4B-B6C2-9C49D3092C7D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Overview of Background Radiation and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4BF1-2421-4B87-9D3B-4CE200B1E0D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0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1359" y="1178720"/>
            <a:ext cx="3715774" cy="23997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1359" y="3589735"/>
            <a:ext cx="3643313" cy="2540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9703" name="Line 6"/>
          <p:cNvSpPr>
            <a:spLocks noChangeShapeType="1"/>
          </p:cNvSpPr>
          <p:nvPr/>
        </p:nvSpPr>
        <p:spPr bwMode="auto">
          <a:xfrm flipH="1" flipV="1">
            <a:off x="6193156" y="1676400"/>
            <a:ext cx="45719" cy="4000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29704" name="Line 7"/>
          <p:cNvSpPr>
            <a:spLocks noChangeShapeType="1"/>
          </p:cNvSpPr>
          <p:nvPr/>
        </p:nvSpPr>
        <p:spPr bwMode="auto">
          <a:xfrm flipH="1" flipV="1">
            <a:off x="7734300" y="1638300"/>
            <a:ext cx="63499" cy="402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29707" name="Text Box 10"/>
          <p:cNvSpPr txBox="1">
            <a:spLocks noChangeArrowheads="1"/>
          </p:cNvSpPr>
          <p:nvPr/>
        </p:nvSpPr>
        <p:spPr bwMode="auto">
          <a:xfrm>
            <a:off x="232173" y="1232297"/>
            <a:ext cx="4856955" cy="54537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8287" tIns="18287" rIns="18287" bIns="18287">
            <a:spAutoFit/>
          </a:bodyPr>
          <a:lstStyle/>
          <a:p>
            <a:pPr marL="321457" indent="-321457">
              <a:buFont typeface="Arial"/>
              <a:buChar char="•"/>
            </a:pPr>
            <a:r>
              <a:rPr lang="en-US" sz="2200" dirty="0">
                <a:latin typeface="+mn-lt"/>
                <a:cs typeface="Arial"/>
              </a:rPr>
              <a:t>the top plot is for the total counts in the </a:t>
            </a:r>
            <a:r>
              <a:rPr lang="en-US" sz="2200" baseline="30000" dirty="0">
                <a:latin typeface="+mn-lt"/>
                <a:cs typeface="Arial"/>
              </a:rPr>
              <a:t>214</a:t>
            </a:r>
            <a:r>
              <a:rPr lang="en-US" sz="2200" dirty="0">
                <a:latin typeface="+mn-lt"/>
                <a:cs typeface="Arial"/>
              </a:rPr>
              <a:t>Bi peak at 609 </a:t>
            </a:r>
            <a:r>
              <a:rPr lang="en-US" sz="2200" dirty="0" err="1">
                <a:latin typeface="+mn-lt"/>
                <a:cs typeface="Arial"/>
              </a:rPr>
              <a:t>keV</a:t>
            </a:r>
            <a:r>
              <a:rPr lang="en-US" sz="2200" dirty="0">
                <a:latin typeface="+mn-lt"/>
                <a:cs typeface="Arial"/>
              </a:rPr>
              <a:t> versus the time the spectrum was recorded on 7/27</a:t>
            </a:r>
          </a:p>
          <a:p>
            <a:pPr lvl="1" indent="-321457">
              <a:buFont typeface="Arial"/>
              <a:buChar char="•"/>
            </a:pPr>
            <a:r>
              <a:rPr lang="en-US" sz="2200" dirty="0">
                <a:latin typeface="+mn-lt"/>
                <a:cs typeface="Arial"/>
              </a:rPr>
              <a:t>peak activity is indicated</a:t>
            </a:r>
          </a:p>
          <a:p>
            <a:pPr lvl="1" indent="-321457">
              <a:buFont typeface="Arial"/>
              <a:buChar char="•"/>
            </a:pPr>
            <a:r>
              <a:rPr lang="en-US" sz="2200" dirty="0">
                <a:solidFill>
                  <a:srgbClr val="FF0000"/>
                </a:solidFill>
                <a:latin typeface="+mn-lt"/>
                <a:cs typeface="Arial"/>
              </a:rPr>
              <a:t>note that the increase in counting rates is about a factor of 6 or 7</a:t>
            </a:r>
          </a:p>
          <a:p>
            <a:pPr marL="321457" indent="-321457">
              <a:buFont typeface="Arial"/>
              <a:buChar char="•"/>
            </a:pPr>
            <a:r>
              <a:rPr lang="en-US" sz="2200" dirty="0">
                <a:latin typeface="+mn-lt"/>
                <a:cs typeface="Arial"/>
              </a:rPr>
              <a:t>the bottom plot shows the hourly precipitation versus time on 7/27</a:t>
            </a:r>
          </a:p>
          <a:p>
            <a:pPr marL="321457" indent="-321457">
              <a:buFont typeface="Arial"/>
              <a:buChar char="•"/>
            </a:pPr>
            <a:r>
              <a:rPr lang="en-US" sz="2200" dirty="0">
                <a:latin typeface="+mn-lt"/>
                <a:cs typeface="Arial"/>
              </a:rPr>
              <a:t>the peak of the rain precipitation matches well with the peak of the increased activity in the </a:t>
            </a:r>
            <a:r>
              <a:rPr lang="en-US" sz="2200" baseline="30000" dirty="0">
                <a:latin typeface="+mn-lt"/>
                <a:cs typeface="Arial"/>
              </a:rPr>
              <a:t>214</a:t>
            </a:r>
            <a:r>
              <a:rPr lang="en-US" sz="2200" dirty="0">
                <a:latin typeface="+mn-lt"/>
                <a:cs typeface="Arial"/>
              </a:rPr>
              <a:t>Bi peak</a:t>
            </a:r>
          </a:p>
          <a:p>
            <a:pPr marL="321457" indent="-321457">
              <a:buFont typeface="Arial"/>
              <a:buChar char="•"/>
            </a:pPr>
            <a:r>
              <a:rPr lang="en-US" sz="2200" dirty="0">
                <a:latin typeface="+mn-lt"/>
                <a:cs typeface="Arial"/>
              </a:rPr>
              <a:t>apparently the rain is associated with an increase of the radiation background</a:t>
            </a:r>
          </a:p>
          <a:p>
            <a:pPr marL="321457" indent="-321457">
              <a:buFont typeface="Arial"/>
              <a:buChar char="•"/>
            </a:pPr>
            <a:r>
              <a:rPr lang="en-US" sz="2200" b="1" dirty="0" smtClean="0">
                <a:solidFill>
                  <a:srgbClr val="FF0000"/>
                </a:solidFill>
                <a:latin typeface="+mn-lt"/>
                <a:cs typeface="Arial"/>
              </a:rPr>
              <a:t>Why did the spectrum change?</a:t>
            </a:r>
            <a:endParaRPr lang="en-US" sz="2200" b="1" dirty="0">
              <a:solidFill>
                <a:srgbClr val="FF0000"/>
              </a:solidFill>
              <a:latin typeface="+mn-lt"/>
              <a:cs typeface="Arial"/>
            </a:endParaRP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Correlation </a:t>
            </a:r>
            <a:r>
              <a:rPr lang="en-US" dirty="0" smtClean="0"/>
              <a:t>between rain </a:t>
            </a:r>
            <a:r>
              <a:rPr lang="en-US" dirty="0"/>
              <a:t>and </a:t>
            </a:r>
            <a:r>
              <a:rPr lang="en-US" dirty="0" smtClean="0"/>
              <a:t>increased background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A1E7C-431F-42B3-9261-7CA502ED6D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5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Medical radionuclide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E99939-4054-A043-B1CA-97292A9F4BE6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87043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78720"/>
            <a:ext cx="5134981" cy="567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13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Decay properties of typical</a:t>
            </a:r>
            <a:br>
              <a:rPr lang="en-US" dirty="0" smtClean="0"/>
            </a:br>
            <a:r>
              <a:rPr lang="en-US" dirty="0" smtClean="0"/>
              <a:t>medical radionuclides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536B1F-960B-F245-BB4F-01F777B5CFD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89091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90889" y="-266509"/>
            <a:ext cx="5473304" cy="84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2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Frequencies of sources of</a:t>
            </a:r>
            <a:br>
              <a:rPr lang="en-US" dirty="0" smtClean="0"/>
            </a:br>
            <a:r>
              <a:rPr lang="en-US" dirty="0" smtClean="0"/>
              <a:t>electromagnetic interference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8A98C-5BC3-754C-8B61-98F41FD413D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95235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9" y="1143000"/>
            <a:ext cx="6765131" cy="557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00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Cosmic rays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5584" y="1219200"/>
            <a:ext cx="4571216" cy="5181600"/>
          </a:xfrm>
        </p:spPr>
        <p:txBody>
          <a:bodyPr/>
          <a:lstStyle/>
          <a:p>
            <a:pPr marL="321457" indent="-321457">
              <a:buSzPct val="125000"/>
              <a:buFont typeface="Arial"/>
              <a:buChar char="•"/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  <a:sym typeface="Arial Bold" charset="0"/>
              </a:rPr>
              <a:t>Primary cosmic ray </a:t>
            </a:r>
            <a:r>
              <a:rPr lang="en-US" sz="2000" dirty="0" smtClean="0">
                <a:latin typeface="+mn-lt"/>
                <a:ea typeface="ＭＳ Ｐゴシック" charset="0"/>
                <a:cs typeface="ＭＳ Ｐゴシック" charset="0"/>
                <a:sym typeface="Arial Bold" charset="0"/>
              </a:rPr>
              <a:t>spectrum</a:t>
            </a:r>
            <a:endParaRPr lang="en-US" sz="2000" dirty="0" smtClean="0">
              <a:latin typeface="+mn-lt"/>
              <a:ea typeface="ＭＳ Ｐゴシック" charset="0"/>
              <a:sym typeface="Arial Bold" charset="0"/>
            </a:endParaRPr>
          </a:p>
          <a:p>
            <a:pPr marL="721507" lvl="1" indent="-321457">
              <a:buSzPct val="125000"/>
              <a:buFont typeface="Arial"/>
              <a:buChar char="•"/>
              <a:defRPr/>
            </a:pPr>
            <a:r>
              <a:rPr lang="en-US" dirty="0" smtClean="0">
                <a:latin typeface="+mn-lt"/>
                <a:ea typeface="ＭＳ Ｐゴシック" charset="0"/>
                <a:sym typeface="Arial Bold" charset="0"/>
              </a:rPr>
              <a:t>galactic </a:t>
            </a: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and solar origin</a:t>
            </a:r>
          </a:p>
          <a:p>
            <a:pPr marL="721507" lvl="1" indent="-321457">
              <a:buSzPct val="125000"/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incident energies of order up to ~Joules</a:t>
            </a:r>
            <a:r>
              <a:rPr lang="en-US" dirty="0" smtClean="0">
                <a:latin typeface="+mn-lt"/>
                <a:ea typeface="ＭＳ Ｐゴシック" charset="0"/>
                <a:sym typeface="Arial Bold" charset="0"/>
              </a:rPr>
              <a:t>!</a:t>
            </a:r>
            <a:endParaRPr lang="en-US" dirty="0">
              <a:latin typeface="+mn-lt"/>
              <a:ea typeface="ＭＳ Ｐゴシック" charset="0"/>
              <a:sym typeface="Arial Bold" charset="0"/>
            </a:endParaRPr>
          </a:p>
          <a:p>
            <a:pPr lvl="1">
              <a:buSzPct val="125000"/>
              <a:defRPr/>
            </a:pPr>
            <a:r>
              <a:rPr lang="en-US" sz="1600" dirty="0">
                <a:latin typeface="+mn-lt"/>
                <a:ea typeface="ＭＳ Ｐゴシック" charset="0"/>
                <a:sym typeface="Arial Bold" charset="0"/>
              </a:rPr>
              <a:t>~90% protons</a:t>
            </a:r>
          </a:p>
          <a:p>
            <a:pPr lvl="1">
              <a:buSzPct val="125000"/>
              <a:defRPr/>
            </a:pPr>
            <a:r>
              <a:rPr lang="en-US" sz="1600" dirty="0">
                <a:latin typeface="+mn-lt"/>
                <a:ea typeface="ＭＳ Ｐゴシック" charset="0"/>
                <a:sym typeface="Arial Bold" charset="0"/>
              </a:rPr>
              <a:t>~10% nuclei up to Fe, traces of heavier nuclei</a:t>
            </a:r>
          </a:p>
          <a:p>
            <a:pPr lvl="1">
              <a:buSzPct val="125000"/>
              <a:defRPr/>
            </a:pPr>
            <a:r>
              <a:rPr lang="en-US" sz="1600" dirty="0">
                <a:latin typeface="+mn-lt"/>
                <a:ea typeface="ＭＳ Ｐゴシック" charset="0"/>
                <a:sym typeface="Arial Bold" charset="0"/>
              </a:rPr>
              <a:t>~0.1% </a:t>
            </a:r>
            <a:r>
              <a:rPr lang="en-US" sz="1600" dirty="0" smtClean="0">
                <a:latin typeface="+mn-lt"/>
                <a:ea typeface="ＭＳ Ｐゴシック" charset="0"/>
                <a:sym typeface="Arial Bold" charset="0"/>
              </a:rPr>
              <a:t>gamma-rays</a:t>
            </a:r>
          </a:p>
          <a:p>
            <a:pPr marL="321457" indent="-321457">
              <a:spcBef>
                <a:spcPts val="0"/>
              </a:spcBef>
            </a:pPr>
            <a:r>
              <a:rPr lang="en-US" sz="2000" dirty="0">
                <a:latin typeface="+mn-lt"/>
                <a:cs typeface="Arial"/>
              </a:rPr>
              <a:t>Rate of energy loss for muons: 2 MeV/(</a:t>
            </a:r>
            <a:r>
              <a:rPr lang="en-US" sz="2000" dirty="0" smtClean="0">
                <a:latin typeface="+mn-lt"/>
                <a:cs typeface="Arial"/>
              </a:rPr>
              <a:t>g</a:t>
            </a:r>
            <a:r>
              <a:rPr lang="en-US" sz="2000" dirty="0">
                <a:latin typeface="+mn-lt"/>
                <a:cs typeface="Arial"/>
              </a:rPr>
              <a:t>/</a:t>
            </a:r>
            <a:r>
              <a:rPr lang="en-US" sz="2000" dirty="0" smtClean="0">
                <a:latin typeface="+mn-lt"/>
                <a:cs typeface="Arial"/>
              </a:rPr>
              <a:t>cm</a:t>
            </a:r>
            <a:r>
              <a:rPr lang="en-US" sz="2000" baseline="30000" dirty="0" smtClean="0">
                <a:latin typeface="+mn-lt"/>
                <a:cs typeface="Arial"/>
              </a:rPr>
              <a:t>2</a:t>
            </a:r>
            <a:r>
              <a:rPr lang="en-US" sz="2000" dirty="0">
                <a:latin typeface="+mn-lt"/>
                <a:cs typeface="Arial"/>
              </a:rPr>
              <a:t>)</a:t>
            </a:r>
          </a:p>
          <a:p>
            <a:pPr marL="321457" indent="-321457">
              <a:spcBef>
                <a:spcPts val="0"/>
              </a:spcBef>
            </a:pPr>
            <a:r>
              <a:rPr lang="en-US" sz="2000" dirty="0">
                <a:latin typeface="+mn-lt"/>
                <a:cs typeface="Arial"/>
              </a:rPr>
              <a:t>vertical drop through atmosphere: 1000 g/cm</a:t>
            </a:r>
            <a:r>
              <a:rPr lang="en-US" sz="2000" baseline="30000" dirty="0">
                <a:latin typeface="+mn-lt"/>
                <a:cs typeface="Arial"/>
              </a:rPr>
              <a:t>2</a:t>
            </a:r>
            <a:r>
              <a:rPr lang="en-US" sz="2000" dirty="0">
                <a:latin typeface="+mn-lt"/>
                <a:cs typeface="Arial"/>
              </a:rPr>
              <a:t> – muons lose ~2 GeV to ionization before reaching ground</a:t>
            </a:r>
            <a:endParaRPr lang="en-US" sz="2000" baseline="30000" dirty="0">
              <a:latin typeface="+mn-lt"/>
              <a:cs typeface="Arial"/>
            </a:endParaRPr>
          </a:p>
          <a:p>
            <a:pPr marL="321457" indent="-321457">
              <a:spcBef>
                <a:spcPts val="0"/>
              </a:spcBef>
            </a:pPr>
            <a:r>
              <a:rPr lang="en-US" sz="2000" dirty="0">
                <a:latin typeface="+mn-lt"/>
                <a:cs typeface="Arial"/>
              </a:rPr>
              <a:t>mean energy at sea level: 4 </a:t>
            </a:r>
            <a:r>
              <a:rPr lang="en-US" sz="2000" dirty="0" smtClean="0">
                <a:latin typeface="+mn-lt"/>
                <a:cs typeface="Arial"/>
              </a:rPr>
              <a:t>GeV</a:t>
            </a:r>
          </a:p>
          <a:p>
            <a:pPr marL="321457" indent="-321457">
              <a:spcBef>
                <a:spcPts val="0"/>
              </a:spcBef>
            </a:pPr>
            <a:r>
              <a:rPr lang="en-US" sz="2000" dirty="0" smtClean="0">
                <a:latin typeface="+mn-lt"/>
                <a:cs typeface="Arial"/>
              </a:rPr>
              <a:t>deposits </a:t>
            </a:r>
            <a:r>
              <a:rPr lang="en-US" sz="2000" dirty="0">
                <a:latin typeface="+mn-lt"/>
                <a:cs typeface="Arial"/>
              </a:rPr>
              <a:t>50 MeV in 5 cm </a:t>
            </a:r>
            <a:r>
              <a:rPr lang="en-US" sz="2000" dirty="0" smtClean="0">
                <a:latin typeface="+mn-lt"/>
                <a:cs typeface="Arial"/>
              </a:rPr>
              <a:t>Ge</a:t>
            </a:r>
          </a:p>
          <a:p>
            <a:pPr marL="321457" indent="-321457">
              <a:spcBef>
                <a:spcPts val="0"/>
              </a:spcBef>
            </a:pPr>
            <a:r>
              <a:rPr lang="en-US" sz="2000" dirty="0" smtClean="0">
                <a:latin typeface="+mn-lt"/>
                <a:cs typeface="Arial"/>
              </a:rPr>
              <a:t>secondary </a:t>
            </a:r>
            <a:r>
              <a:rPr lang="en-US" sz="2000" dirty="0">
                <a:latin typeface="+mn-lt"/>
                <a:cs typeface="Arial"/>
              </a:rPr>
              <a:t>particles chiefly neutrons</a:t>
            </a:r>
            <a:endParaRPr lang="en-US" sz="2000" baseline="30000" dirty="0">
              <a:latin typeface="+mn-lt"/>
              <a:cs typeface="Arial"/>
            </a:endParaRPr>
          </a:p>
          <a:p>
            <a:pPr>
              <a:buSzPct val="125000"/>
              <a:defRPr/>
            </a:pPr>
            <a:endParaRPr lang="en-US" sz="2000" dirty="0">
              <a:latin typeface="+mn-lt"/>
              <a:ea typeface="ＭＳ Ｐゴシック" charset="0"/>
              <a:sym typeface="Arial Bold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E1A2ED-E898-0344-9B7E-7E5BB3150089}" type="slidenum">
              <a:rPr lang="en-US" sz="1700"/>
              <a:pPr>
                <a:defRPr/>
              </a:pPr>
              <a:t>23</a:t>
            </a:fld>
            <a:endParaRPr lang="en-US" sz="170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19200"/>
            <a:ext cx="3294341" cy="395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48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Cosmic muon stopping</a:t>
            </a:r>
            <a:endParaRPr lang="en-US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21457" indent="-321457"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latin typeface="Arial"/>
                <a:cs typeface="Arial"/>
              </a:rPr>
              <a:t>Rate </a:t>
            </a:r>
            <a:r>
              <a:rPr lang="en-US" dirty="0">
                <a:latin typeface="Arial"/>
                <a:cs typeface="Arial"/>
              </a:rPr>
              <a:t>of energy loss for muons: 2 MeV/(</a:t>
            </a:r>
            <a:r>
              <a:rPr lang="en-US" dirty="0" smtClean="0">
                <a:latin typeface="Arial"/>
                <a:cs typeface="Arial"/>
              </a:rPr>
              <a:t>g/cm</a:t>
            </a:r>
            <a:r>
              <a:rPr lang="en-US" baseline="30000" dirty="0" smtClean="0">
                <a:latin typeface="Arial"/>
                <a:cs typeface="Arial"/>
              </a:rPr>
              <a:t>2</a:t>
            </a:r>
            <a:r>
              <a:rPr lang="en-US" dirty="0">
                <a:latin typeface="Arial"/>
                <a:cs typeface="Arial"/>
              </a:rPr>
              <a:t>)</a:t>
            </a:r>
          </a:p>
          <a:p>
            <a:pPr marL="321457" indent="-321457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Arial"/>
                <a:cs typeface="Arial"/>
              </a:rPr>
              <a:t>vertical drop through atmosphere: 1000 </a:t>
            </a:r>
            <a:r>
              <a:rPr lang="en-US" dirty="0" smtClean="0">
                <a:latin typeface="Arial"/>
                <a:cs typeface="Arial"/>
              </a:rPr>
              <a:t>g/cm</a:t>
            </a:r>
            <a:r>
              <a:rPr lang="en-US" baseline="30000" dirty="0" smtClean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– muons lose ~2 GeV to ionization before reaching ground</a:t>
            </a:r>
            <a:endParaRPr lang="en-US" baseline="30000" dirty="0">
              <a:latin typeface="Arial"/>
              <a:cs typeface="Arial"/>
            </a:endParaRPr>
          </a:p>
          <a:p>
            <a:pPr marL="321457" indent="-321457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Arial"/>
                <a:cs typeface="Arial"/>
              </a:rPr>
              <a:t>mean energy at sea level: 4 </a:t>
            </a:r>
            <a:r>
              <a:rPr lang="en-US" dirty="0" smtClean="0">
                <a:latin typeface="Arial"/>
                <a:cs typeface="Arial"/>
              </a:rPr>
              <a:t>GeV</a:t>
            </a:r>
          </a:p>
          <a:p>
            <a:pPr marL="721507" lvl="1" indent="-321457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>
                <a:latin typeface="Arial"/>
                <a:cs typeface="Arial"/>
              </a:rPr>
              <a:t>deposits </a:t>
            </a:r>
            <a:r>
              <a:rPr lang="en-US" sz="2000" dirty="0">
                <a:latin typeface="Arial"/>
                <a:cs typeface="Arial"/>
              </a:rPr>
              <a:t>50 MeV in 5 cm </a:t>
            </a:r>
            <a:r>
              <a:rPr lang="en-US" sz="2000" dirty="0" smtClean="0">
                <a:latin typeface="Arial"/>
                <a:cs typeface="Arial"/>
              </a:rPr>
              <a:t>Ge</a:t>
            </a:r>
            <a:endParaRPr lang="en-US" dirty="0">
              <a:latin typeface="Arial"/>
              <a:cs typeface="Arial"/>
            </a:endParaRPr>
          </a:p>
          <a:p>
            <a:pPr marL="721507" lvl="1" indent="-321457">
              <a:lnSpc>
                <a:spcPct val="100000"/>
              </a:lnSpc>
              <a:spcBef>
                <a:spcPts val="600"/>
              </a:spcBef>
            </a:pPr>
            <a:r>
              <a:rPr lang="en-US" sz="2200" dirty="0" smtClean="0">
                <a:latin typeface="Arial"/>
                <a:cs typeface="Arial"/>
              </a:rPr>
              <a:t>secondary </a:t>
            </a:r>
            <a:r>
              <a:rPr lang="en-US" sz="2200" dirty="0">
                <a:latin typeface="Arial"/>
                <a:cs typeface="Arial"/>
              </a:rPr>
              <a:t>particles chiefly neutrons</a:t>
            </a:r>
            <a:endParaRPr lang="en-US" sz="2200" baseline="30000" dirty="0">
              <a:latin typeface="Arial"/>
              <a:cs typeface="Arial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E17869-058D-BD4B-B6C2-9C49D3092C7D}" type="slidenum">
              <a:rPr lang="en-US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18857"/>
            <a:ext cx="4261990" cy="2662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202" y="3886200"/>
            <a:ext cx="3312798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Solar Events impact Cosmic Radiation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E0A5F9-2564-E04A-A6DC-F2F21D2175EE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26627" name="Rectangle 3"/>
          <p:cNvSpPr>
            <a:spLocks/>
          </p:cNvSpPr>
          <p:nvPr/>
        </p:nvSpPr>
        <p:spPr bwMode="auto">
          <a:xfrm>
            <a:off x="500063" y="1339452"/>
            <a:ext cx="3157537" cy="45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21457" indent="-321457">
              <a:buSzPct val="125000"/>
              <a:buFont typeface="Arial" charset="0"/>
              <a:buChar char="•"/>
            </a:pPr>
            <a:r>
              <a:rPr lang="en-US" sz="2400" dirty="0">
                <a:latin typeface="+mn-lt"/>
                <a:ea typeface="ＭＳ Ｐゴシック" charset="0"/>
                <a:cs typeface="ＭＳ Ｐゴシック" charset="0"/>
                <a:sym typeface="Arial Bold" charset="0"/>
              </a:rPr>
              <a:t>lower energy; affected by solar-induced magnetic field</a:t>
            </a:r>
          </a:p>
          <a:p>
            <a:pPr marL="321457" indent="-321457">
              <a:buSzPct val="125000"/>
              <a:buFont typeface="Arial" charset="0"/>
              <a:buChar char="•"/>
            </a:pPr>
            <a:r>
              <a:rPr lang="en-US" sz="2400" dirty="0">
                <a:latin typeface="+mn-lt"/>
                <a:ea typeface="ＭＳ Ｐゴシック" charset="0"/>
                <a:cs typeface="ＭＳ Ｐゴシック" charset="0"/>
                <a:sym typeface="Arial Bold" charset="0"/>
              </a:rPr>
              <a:t>affected by the solar activity: 11-yr solar cycle, yearly cycle, diurnal cycle</a:t>
            </a:r>
          </a:p>
          <a:p>
            <a:pPr marL="321457" indent="-321457">
              <a:buSzPct val="125000"/>
              <a:buFont typeface="Arial" charset="0"/>
              <a:buChar char="•"/>
            </a:pPr>
            <a:r>
              <a:rPr lang="en-US" sz="2400" dirty="0">
                <a:latin typeface="+mn-lt"/>
                <a:ea typeface="ＭＳ Ｐゴシック" charset="0"/>
                <a:cs typeface="ＭＳ Ｐゴシック" charset="0"/>
                <a:sym typeface="Arial Bold" charset="0"/>
              </a:rPr>
              <a:t>protons accelerated by solar flares + high-energy neutrons produced in nuclear reactions in solar atmosphere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74" y="1742516"/>
            <a:ext cx="4738587" cy="294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" y="6153894"/>
            <a:ext cx="7661672" cy="6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0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95" y="1333500"/>
            <a:ext cx="702318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The 11-yr Solar Cycle impacts Cosmic Background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826CA4-E4AC-6845-ABAE-83CBA2AF43D6}" type="slidenum">
              <a:rPr lang="en-US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8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dirty="0" smtClean="0"/>
              <a:t>The Cosmic Background Changes with the Time of Day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0EB908-0FBC-A840-A548-AC132790D784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3584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91" y="1219200"/>
            <a:ext cx="6054328" cy="516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29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Fallout from the Chernobyl nuclear accident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069B69-93D3-BE48-A524-F5072677FA56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1157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6172200" cy="563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68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is radiation background?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Radiation background can be broadly defined as the radiation present at the measurement location that is due to all radiation sources </a:t>
            </a:r>
            <a:r>
              <a:rPr lang="en-US" i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not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 associated with the radiation-producing activity of interest.</a:t>
            </a:r>
          </a:p>
          <a:p>
            <a:pPr>
              <a:defRPr/>
            </a:pPr>
            <a:endParaRPr lang="en-US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Arial Bold" charset="0"/>
            </a:endParaRP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Sources of background</a:t>
            </a:r>
            <a:r>
              <a:rPr lang="en-US" dirty="0" smtClean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:</a:t>
            </a:r>
            <a:endParaRPr lang="en-US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Arial Bold" charset="0"/>
            </a:endParaRPr>
          </a:p>
          <a:p>
            <a:pPr marL="721507" lvl="1" indent="-321457">
              <a:buFont typeface="Arial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cosmic (usually dominant)</a:t>
            </a:r>
          </a:p>
          <a:p>
            <a:pPr marL="721507" lvl="1" indent="-321457">
              <a:buFont typeface="Arial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terrestrial</a:t>
            </a:r>
          </a:p>
          <a:p>
            <a:pPr marL="721507" lvl="1" indent="-321457">
              <a:buFont typeface="Arial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man-made</a:t>
            </a:r>
          </a:p>
          <a:p>
            <a:pPr marL="321457" indent="-321457">
              <a:buFont typeface="Arial"/>
              <a:buChar char="•"/>
              <a:defRPr/>
            </a:pPr>
            <a:endParaRPr lang="en-US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Arial Bold" charset="0"/>
            </a:endParaRP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The common and usually dominant source of background is that due to naturally occurring sources. </a:t>
            </a:r>
          </a:p>
          <a:p>
            <a:endParaRPr lang="en-US" dirty="0" smtClean="0"/>
          </a:p>
          <a:p>
            <a:r>
              <a:rPr lang="en-US" dirty="0" smtClean="0"/>
              <a:t>Can you name some reasons why and/or how background varies?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E17869-058D-BD4B-B6C2-9C49D3092C7D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7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2" y="1143000"/>
            <a:ext cx="808040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Fallout from the Fukushima nuclear accident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0E3DED-64A4-DF45-B635-DDF658AF0439}" type="slidenum">
              <a:rPr lang="en-US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Why can it be hard to distinguish</a:t>
            </a:r>
            <a:br>
              <a:rPr lang="en-US" dirty="0" smtClean="0"/>
            </a:br>
            <a:r>
              <a:rPr lang="en-US" dirty="0" smtClean="0"/>
              <a:t>signal from background?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Radiation signatures produced by </a:t>
            </a:r>
            <a:r>
              <a:rPr lang="en-US" dirty="0" err="1">
                <a:latin typeface="+mn-lt"/>
                <a:ea typeface="ＭＳ Ｐゴシック" charset="0"/>
                <a:sym typeface="Arial Bold" charset="0"/>
              </a:rPr>
              <a:t>SNM</a:t>
            </a: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 (gammas and neutrons) are weak since spontaneous decay is relatively rare and the emission is isotropic</a:t>
            </a:r>
            <a:r>
              <a:rPr lang="en-US" dirty="0" smtClean="0">
                <a:latin typeface="+mn-lt"/>
                <a:ea typeface="ＭＳ Ｐゴシック" charset="0"/>
                <a:sym typeface="Arial Bold" charset="0"/>
              </a:rPr>
              <a:t>.</a:t>
            </a:r>
            <a:endParaRPr lang="en-US" dirty="0">
              <a:latin typeface="+mn-lt"/>
              <a:ea typeface="ＭＳ Ｐゴシック" charset="0"/>
              <a:sym typeface="Arial Bold" charset="0"/>
            </a:endParaRPr>
          </a:p>
          <a:p>
            <a:pPr algn="ctr">
              <a:defRPr/>
            </a:pP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Rate ~ </a:t>
            </a:r>
            <a:r>
              <a:rPr lang="en-US" dirty="0" smtClean="0">
                <a:latin typeface="+mn-lt"/>
                <a:ea typeface="ＭＳ Ｐゴシック" charset="0"/>
                <a:sym typeface="Arial Bold" charset="0"/>
              </a:rPr>
              <a:t>1/r</a:t>
            </a:r>
            <a:r>
              <a:rPr lang="en-US" baseline="30000" dirty="0" smtClean="0">
                <a:latin typeface="+mn-lt"/>
                <a:ea typeface="ＭＳ Ｐゴシック" charset="0"/>
                <a:sym typeface="Arial Bold" charset="0"/>
              </a:rPr>
              <a:t>2</a:t>
            </a:r>
            <a:endParaRPr lang="en-US" dirty="0">
              <a:latin typeface="+mn-lt"/>
              <a:ea typeface="ＭＳ Ｐゴシック" charset="0"/>
              <a:sym typeface="Arial Bold" charset="0"/>
            </a:endParaRPr>
          </a:p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Detection of </a:t>
            </a:r>
            <a:r>
              <a:rPr lang="en-US" dirty="0" err="1">
                <a:latin typeface="+mn-lt"/>
                <a:ea typeface="ＭＳ Ｐゴシック" charset="0"/>
                <a:sym typeface="Arial Bold" charset="0"/>
              </a:rPr>
              <a:t>SNM</a:t>
            </a: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 is not necessarily a detector sensitivity/efficiency problem, but rather a signal to noise ratio (SNR) problem</a:t>
            </a:r>
            <a:r>
              <a:rPr lang="en-US" dirty="0" smtClean="0">
                <a:latin typeface="+mn-lt"/>
                <a:ea typeface="ＭＳ Ｐゴシック" charset="0"/>
                <a:sym typeface="Arial Bold" charset="0"/>
              </a:rPr>
              <a:t>!</a:t>
            </a:r>
            <a:endParaRPr lang="en-US" dirty="0">
              <a:latin typeface="+mn-lt"/>
              <a:ea typeface="ＭＳ Ｐゴシック" charset="0"/>
              <a:sym typeface="Arial Bold" charset="0"/>
            </a:endParaRPr>
          </a:p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Approaches to increase signal to noise</a:t>
            </a:r>
            <a:r>
              <a:rPr lang="en-US" dirty="0" smtClean="0">
                <a:latin typeface="+mn-lt"/>
                <a:ea typeface="ＭＳ Ｐゴシック" charset="0"/>
                <a:sym typeface="Arial Bold" charset="0"/>
              </a:rPr>
              <a:t>:</a:t>
            </a:r>
            <a:endParaRPr lang="en-US" dirty="0">
              <a:latin typeface="+mn-lt"/>
              <a:ea typeface="ＭＳ Ｐゴシック" charset="0"/>
              <a:sym typeface="Arial Bold" charset="0"/>
            </a:endParaRPr>
          </a:p>
          <a:p>
            <a:pPr marL="321457" indent="-321457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high energy resolution (gammas)</a:t>
            </a:r>
          </a:p>
          <a:p>
            <a:pPr marL="321457" indent="-321457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directionality/high angular resolution (both gammas and neutrons)</a:t>
            </a:r>
          </a:p>
          <a:p>
            <a:pPr marL="321457" indent="-321457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time resolution (in active interrogation)</a:t>
            </a:r>
          </a:p>
          <a:p>
            <a:pPr marL="321457" indent="-321457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sym typeface="Arial Bold" charset="0"/>
              </a:rPr>
              <a:t>neutron/gamma multiplicity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3E8C23-D59E-3C44-BD66-2C964068C71A}" type="slidenum">
              <a:rPr lang="en-US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9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0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0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0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Uranium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Natural:</a:t>
            </a:r>
          </a:p>
          <a:p>
            <a:pPr lvl="1"/>
            <a:r>
              <a:rPr lang="en-US" dirty="0" smtClean="0"/>
              <a:t>0.72% </a:t>
            </a:r>
            <a:r>
              <a:rPr lang="en-US" baseline="30000" dirty="0" smtClean="0"/>
              <a:t>235</a:t>
            </a:r>
            <a:r>
              <a:rPr lang="en-US" dirty="0" smtClean="0"/>
              <a:t>U, 99.273% </a:t>
            </a:r>
            <a:r>
              <a:rPr lang="en-US" baseline="30000" dirty="0" smtClean="0"/>
              <a:t>238</a:t>
            </a:r>
            <a:r>
              <a:rPr lang="en-US" dirty="0" smtClean="0"/>
              <a:t>U, traces of </a:t>
            </a:r>
            <a:r>
              <a:rPr lang="en-US" baseline="30000" dirty="0" smtClean="0"/>
              <a:t>234</a:t>
            </a:r>
            <a:r>
              <a:rPr lang="en-US" dirty="0" smtClean="0"/>
              <a:t>U</a:t>
            </a:r>
          </a:p>
          <a:p>
            <a:r>
              <a:rPr lang="en-US" dirty="0" smtClean="0"/>
              <a:t>Depleted:</a:t>
            </a:r>
          </a:p>
          <a:p>
            <a:pPr lvl="1"/>
            <a:r>
              <a:rPr lang="en-US" dirty="0" smtClean="0"/>
              <a:t>&lt; 0.72% </a:t>
            </a:r>
            <a:r>
              <a:rPr lang="en-US" baseline="30000" dirty="0" smtClean="0"/>
              <a:t>235</a:t>
            </a:r>
            <a:r>
              <a:rPr lang="en-US" dirty="0" smtClean="0"/>
              <a:t>U</a:t>
            </a:r>
          </a:p>
          <a:p>
            <a:r>
              <a:rPr lang="en-US" dirty="0" smtClean="0"/>
              <a:t>Low-Enriched (</a:t>
            </a:r>
            <a:r>
              <a:rPr lang="en-US" dirty="0" err="1" smtClean="0"/>
              <a:t>LEU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3-4% for use in </a:t>
            </a:r>
            <a:r>
              <a:rPr lang="en-US" dirty="0" err="1" smtClean="0"/>
              <a:t>LWRs</a:t>
            </a:r>
            <a:endParaRPr lang="en-US" dirty="0" smtClean="0"/>
          </a:p>
          <a:p>
            <a:pPr lvl="1"/>
            <a:r>
              <a:rPr lang="en-US" dirty="0" smtClean="0"/>
              <a:t>12-20% for use in research reactors</a:t>
            </a:r>
          </a:p>
          <a:p>
            <a:r>
              <a:rPr lang="en-US" dirty="0" smtClean="0"/>
              <a:t>Highly-Enriched (</a:t>
            </a:r>
            <a:r>
              <a:rPr lang="en-US" dirty="0" err="1" smtClean="0"/>
              <a:t>HEU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&gt; 85% for </a:t>
            </a:r>
            <a:r>
              <a:rPr lang="en-US" dirty="0" err="1" smtClean="0"/>
              <a:t>WGU</a:t>
            </a:r>
            <a:endParaRPr lang="en-US" dirty="0" smtClean="0"/>
          </a:p>
          <a:p>
            <a:pPr lvl="1"/>
            <a:r>
              <a:rPr lang="en-US" dirty="0" smtClean="0"/>
              <a:t>&gt; 20% is </a:t>
            </a:r>
            <a:r>
              <a:rPr lang="en-US" dirty="0" err="1" smtClean="0"/>
              <a:t>HEU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fissile/fissionable material and why do we care about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Fissile material fissions with a thermal neutron</a:t>
            </a:r>
          </a:p>
          <a:p>
            <a:r>
              <a:rPr lang="en-US" dirty="0" smtClean="0"/>
              <a:t>Fissionable material fissions with a fast neutron</a:t>
            </a:r>
          </a:p>
          <a:p>
            <a:r>
              <a:rPr lang="en-US" dirty="0" smtClean="0"/>
              <a:t>Fertile material can be used to create fissile material</a:t>
            </a:r>
          </a:p>
          <a:p>
            <a:endParaRPr lang="en-US" dirty="0" smtClean="0"/>
          </a:p>
          <a:p>
            <a:r>
              <a:rPr lang="en-US" dirty="0" smtClean="0"/>
              <a:t>We care about</a:t>
            </a:r>
          </a:p>
          <a:p>
            <a:pPr lvl="1"/>
            <a:r>
              <a:rPr lang="en-US" dirty="0" smtClean="0"/>
              <a:t>Fissile material because it is essential for creation of nuclear explosives</a:t>
            </a:r>
          </a:p>
          <a:p>
            <a:pPr lvl="1"/>
            <a:r>
              <a:rPr lang="en-US" dirty="0" smtClean="0"/>
              <a:t>Fissionable material because it can also be used in weapons</a:t>
            </a:r>
          </a:p>
          <a:p>
            <a:pPr lvl="1"/>
            <a:r>
              <a:rPr lang="en-US" dirty="0" smtClean="0"/>
              <a:t>Fertile material because it can be used to obtain fissile material</a:t>
            </a:r>
          </a:p>
          <a:p>
            <a:pPr lvl="1"/>
            <a:endParaRPr lang="en-US" dirty="0"/>
          </a:p>
          <a:p>
            <a:r>
              <a:rPr lang="en-US" dirty="0"/>
              <a:t>Pu is preferred for compact weapons but requires more complex design</a:t>
            </a:r>
          </a:p>
          <a:p>
            <a:r>
              <a:rPr lang="en-US" dirty="0"/>
              <a:t>U is easiest for improvised nuclear devices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SNM</a:t>
            </a:r>
            <a:r>
              <a:rPr lang="en-US" dirty="0" smtClean="0"/>
              <a:t> Stockpiles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thousands of tons of </a:t>
            </a:r>
            <a:r>
              <a:rPr lang="en-US" dirty="0" err="1" smtClean="0"/>
              <a:t>WGU</a:t>
            </a:r>
            <a:r>
              <a:rPr lang="en-US" dirty="0" smtClean="0"/>
              <a:t> and separated </a:t>
            </a:r>
            <a:r>
              <a:rPr lang="en-US" dirty="0" err="1" smtClean="0"/>
              <a:t>WGPu</a:t>
            </a:r>
            <a:r>
              <a:rPr lang="en-US" dirty="0" smtClean="0"/>
              <a:t> currently in weapons and nuclear weapon complexes</a:t>
            </a:r>
          </a:p>
          <a:p>
            <a:r>
              <a:rPr lang="en-US" dirty="0" smtClean="0"/>
              <a:t>Many tons of </a:t>
            </a:r>
            <a:r>
              <a:rPr lang="en-US" dirty="0" err="1" smtClean="0"/>
              <a:t>HEU</a:t>
            </a:r>
            <a:r>
              <a:rPr lang="en-US" dirty="0" smtClean="0"/>
              <a:t> is reserves</a:t>
            </a:r>
          </a:p>
          <a:p>
            <a:endParaRPr lang="en-US" dirty="0"/>
          </a:p>
          <a:p>
            <a:r>
              <a:rPr lang="en-US" dirty="0" smtClean="0"/>
              <a:t>IAEA significant quantities: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 kg Pu &amp; 25 kg </a:t>
            </a:r>
            <a:r>
              <a:rPr lang="en-US" baseline="30000" dirty="0" smtClean="0"/>
              <a:t>235</a:t>
            </a:r>
            <a:r>
              <a:rPr lang="en-US" dirty="0" smtClean="0"/>
              <a:t>U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Three paths to </a:t>
            </a:r>
            <a:r>
              <a:rPr lang="en-US" dirty="0" err="1" smtClean="0"/>
              <a:t>SNM</a:t>
            </a:r>
            <a:endParaRPr lang="en-US" dirty="0" smtClean="0"/>
          </a:p>
          <a:p>
            <a:pPr lvl="1"/>
            <a:r>
              <a:rPr lang="en-US" dirty="0" smtClean="0"/>
              <a:t>Enrichment—isotope separation</a:t>
            </a:r>
          </a:p>
          <a:p>
            <a:pPr lvl="1"/>
            <a:r>
              <a:rPr lang="en-US" dirty="0" smtClean="0"/>
              <a:t>Reprocessing</a:t>
            </a:r>
          </a:p>
          <a:p>
            <a:pPr lvl="1"/>
            <a:r>
              <a:rPr lang="en-US" dirty="0" smtClean="0"/>
              <a:t>Stealing, buying or otherwise obtaining it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 </a:t>
            </a:r>
            <a:r>
              <a:rPr lang="en-US" dirty="0" err="1" smtClean="0"/>
              <a:t>Isotopics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30000" dirty="0" smtClean="0"/>
              <a:t>239</a:t>
            </a:r>
            <a:r>
              <a:rPr lang="en-US" dirty="0" smtClean="0"/>
              <a:t>Pu is the first isotope produced after </a:t>
            </a:r>
            <a:r>
              <a:rPr lang="en-US" baseline="30000" dirty="0" smtClean="0"/>
              <a:t>238</a:t>
            </a:r>
            <a:r>
              <a:rPr lang="en-US" dirty="0" smtClean="0"/>
              <a:t>U(</a:t>
            </a:r>
            <a:r>
              <a:rPr lang="en-US" dirty="0" err="1" smtClean="0"/>
              <a:t>n,g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longer the Uranium is left in the reactor the higher the probability that the Pu will absorb another neutron and either fission or be converted to </a:t>
            </a:r>
            <a:r>
              <a:rPr lang="en-US" baseline="30000" dirty="0" smtClean="0"/>
              <a:t>240</a:t>
            </a:r>
            <a:r>
              <a:rPr lang="en-US" dirty="0" smtClean="0"/>
              <a:t>Pu</a:t>
            </a:r>
          </a:p>
          <a:p>
            <a:r>
              <a:rPr lang="en-US" dirty="0" smtClean="0"/>
              <a:t>Higher burnup leads in a shift of the Pu </a:t>
            </a:r>
            <a:r>
              <a:rPr lang="en-US" dirty="0" err="1" smtClean="0"/>
              <a:t>isotopics</a:t>
            </a:r>
            <a:r>
              <a:rPr lang="en-US" dirty="0" smtClean="0"/>
              <a:t> toward heavier isotopes</a:t>
            </a:r>
          </a:p>
          <a:p>
            <a:r>
              <a:rPr lang="en-US" baseline="30000" dirty="0" smtClean="0"/>
              <a:t>240</a:t>
            </a:r>
            <a:r>
              <a:rPr lang="en-US" dirty="0" smtClean="0"/>
              <a:t>Pu/</a:t>
            </a:r>
            <a:r>
              <a:rPr lang="en-US" baseline="30000" dirty="0" smtClean="0"/>
              <a:t>239</a:t>
            </a:r>
            <a:r>
              <a:rPr lang="en-US" dirty="0" smtClean="0"/>
              <a:t>Pu ratio is an indicator of both the burnup of the U-fuel and the amount of U needed to produce a given quantity of this Pu</a:t>
            </a:r>
          </a:p>
          <a:p>
            <a:r>
              <a:rPr lang="en-US" b="1" i="1" dirty="0" smtClean="0"/>
              <a:t>What does an elevated level of </a:t>
            </a:r>
            <a:r>
              <a:rPr lang="en-US" b="1" i="1" baseline="30000" dirty="0" smtClean="0"/>
              <a:t>238</a:t>
            </a:r>
            <a:r>
              <a:rPr lang="en-US" b="1" i="1" dirty="0" smtClean="0"/>
              <a:t>Pu indicate about the type of fuel used in the production reactor?</a:t>
            </a:r>
          </a:p>
          <a:p>
            <a:r>
              <a:rPr lang="en-US" b="1" i="1" dirty="0" smtClean="0"/>
              <a:t>What does the presence of </a:t>
            </a:r>
            <a:r>
              <a:rPr lang="en-US" b="1" i="1" baseline="30000" dirty="0" smtClean="0"/>
              <a:t>238</a:t>
            </a:r>
            <a:r>
              <a:rPr lang="en-US" b="1" i="1" dirty="0" smtClean="0"/>
              <a:t>Pu in the fuel indicate about what fuel was used to create the Pu?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11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8211" t="24000" r="7605" b="16000"/>
          <a:stretch/>
        </p:blipFill>
        <p:spPr>
          <a:xfrm>
            <a:off x="73781" y="1524000"/>
            <a:ext cx="8994019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Fissile Material Production Modes and their Indicators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 how difficult is detection of a Pu-weapon?  Let’s look at the neutrons…</a:t>
            </a:r>
            <a:endParaRPr lang="en-US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21457" indent="-321457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/>
                <a:cs typeface="Arial"/>
              </a:rPr>
              <a:t>consider 10 kg of </a:t>
            </a:r>
            <a:r>
              <a:rPr lang="en-US" dirty="0" err="1">
                <a:latin typeface="Arial"/>
                <a:cs typeface="Arial"/>
              </a:rPr>
              <a:t>w.g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dirty="0" err="1">
                <a:latin typeface="Arial"/>
                <a:cs typeface="Arial"/>
              </a:rPr>
              <a:t>Pu</a:t>
            </a:r>
            <a:r>
              <a:rPr lang="en-US" dirty="0">
                <a:latin typeface="Arial"/>
                <a:cs typeface="Arial"/>
              </a:rPr>
              <a:t>, in the center of a 2-m tank truck of water</a:t>
            </a:r>
          </a:p>
          <a:p>
            <a:pPr marL="321457" lvl="1" indent="-321457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/>
                <a:cs typeface="Arial"/>
              </a:rPr>
              <a:t>spontaneous neutron emission rate is 520,000 n/s</a:t>
            </a:r>
          </a:p>
          <a:p>
            <a:pPr marL="321457" lvl="2" indent="-321457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/>
                <a:cs typeface="Arial"/>
              </a:rPr>
              <a:t>99.98% from </a:t>
            </a:r>
            <a:r>
              <a:rPr lang="en-US" sz="2400" baseline="30000" dirty="0">
                <a:latin typeface="Arial"/>
                <a:cs typeface="Arial"/>
              </a:rPr>
              <a:t>238,240,242</a:t>
            </a:r>
            <a:r>
              <a:rPr lang="en-US" sz="2400" dirty="0">
                <a:latin typeface="Arial"/>
                <a:cs typeface="Arial"/>
              </a:rPr>
              <a:t>Pu impurities</a:t>
            </a:r>
          </a:p>
          <a:p>
            <a:pPr marL="321457" lvl="1" indent="-321457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/>
                <a:cs typeface="Arial"/>
              </a:rPr>
              <a:t>but self-shielding (@1 MeV) is 1/1.3</a:t>
            </a:r>
          </a:p>
          <a:p>
            <a:pPr marL="321457" lvl="1" indent="-321457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/>
                <a:cs typeface="Arial"/>
              </a:rPr>
              <a:t>and </a:t>
            </a:r>
            <a:r>
              <a:rPr lang="en-US" sz="2400" dirty="0" err="1">
                <a:latin typeface="Arial"/>
                <a:cs typeface="Arial"/>
              </a:rPr>
              <a:t>thermalization</a:t>
            </a:r>
            <a:r>
              <a:rPr lang="en-US" sz="2400" dirty="0">
                <a:latin typeface="Arial"/>
                <a:cs typeface="Arial"/>
              </a:rPr>
              <a:t> × absorption × Ω is 1/1x10</a:t>
            </a:r>
            <a:r>
              <a:rPr lang="en-US" sz="2400" baseline="30000" dirty="0">
                <a:latin typeface="Arial"/>
                <a:cs typeface="Arial"/>
              </a:rPr>
              <a:t>8</a:t>
            </a:r>
            <a:endParaRPr lang="en-US" sz="2400" dirty="0">
              <a:latin typeface="Arial"/>
              <a:cs typeface="Arial"/>
            </a:endParaRPr>
          </a:p>
          <a:p>
            <a:pPr marL="321457" lvl="1" indent="-321457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/>
                <a:cs typeface="Arial"/>
              </a:rPr>
              <a:t>so signal is 0.004 thermal n/cm</a:t>
            </a:r>
            <a:r>
              <a:rPr lang="en-US" sz="2400" baseline="30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s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>
              <a:latin typeface="Arial"/>
              <a:cs typeface="Arial"/>
            </a:endParaRPr>
          </a:p>
          <a:p>
            <a:pPr marL="321457" lvl="1" indent="-321457"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About 1/5 of cosmic-ray neutron rate</a:t>
            </a:r>
          </a:p>
          <a:p>
            <a:pPr marL="0" lvl="1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</a:p>
          <a:p>
            <a:pPr marL="321457" indent="-321457">
              <a:spcBef>
                <a:spcPts val="600"/>
              </a:spcBef>
              <a:spcAft>
                <a:spcPts val="600"/>
              </a:spcAft>
            </a:pPr>
            <a:r>
              <a:rPr lang="en-US" baseline="30000" dirty="0">
                <a:latin typeface="Arial"/>
                <a:cs typeface="Arial"/>
              </a:rPr>
              <a:t>235</a:t>
            </a:r>
            <a:r>
              <a:rPr lang="en-US" dirty="0">
                <a:latin typeface="Arial"/>
                <a:cs typeface="Arial"/>
              </a:rPr>
              <a:t>U is 10</a:t>
            </a:r>
            <a:r>
              <a:rPr lang="en-US" baseline="30000" dirty="0">
                <a:latin typeface="Arial"/>
                <a:cs typeface="Arial"/>
              </a:rPr>
              <a:t>6</a:t>
            </a:r>
            <a:r>
              <a:rPr lang="en-US" dirty="0">
                <a:latin typeface="Arial"/>
                <a:cs typeface="Arial"/>
              </a:rPr>
              <a:t> times more difficult to detect!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E17869-058D-BD4B-B6C2-9C49D3092C7D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5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Reprocessed U </a:t>
            </a:r>
            <a:r>
              <a:rPr lang="en-US" dirty="0" err="1" smtClean="0"/>
              <a:t>Isotopics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two artificial isotopes are present in U fuel?</a:t>
            </a:r>
          </a:p>
          <a:p>
            <a:r>
              <a:rPr lang="en-US" dirty="0" smtClean="0"/>
              <a:t>How can we tell that an enrichment cascade has been fed with U that has been recovered from spent fuel from a Pu production reactor?</a:t>
            </a:r>
          </a:p>
          <a:p>
            <a:r>
              <a:rPr lang="en-US" dirty="0" smtClean="0"/>
              <a:t>The isotopic concentration of 232U, 236U, and 235U depends on:</a:t>
            </a:r>
          </a:p>
          <a:p>
            <a:pPr lvl="1"/>
            <a:r>
              <a:rPr lang="en-US" dirty="0" smtClean="0"/>
              <a:t>Isotopic makeup of the reprocessed U</a:t>
            </a:r>
          </a:p>
          <a:p>
            <a:pPr lvl="1"/>
            <a:r>
              <a:rPr lang="en-US" dirty="0" smtClean="0"/>
              <a:t>Fraction of reprocessed U in the enrichment plant feed</a:t>
            </a:r>
          </a:p>
          <a:p>
            <a:pPr lvl="1"/>
            <a:r>
              <a:rPr lang="en-US" dirty="0" smtClean="0"/>
              <a:t>Product enrichment and tails depletion of the plant</a:t>
            </a:r>
          </a:p>
          <a:p>
            <a:pPr lvl="1"/>
            <a:r>
              <a:rPr lang="en-US" dirty="0" smtClean="0"/>
              <a:t>The type of enrichment technology deployed</a:t>
            </a:r>
          </a:p>
          <a:p>
            <a:r>
              <a:rPr lang="en-US" dirty="0" smtClean="0"/>
              <a:t>If all this information is declared, the 232U and 236U contents of the </a:t>
            </a:r>
            <a:r>
              <a:rPr lang="en-US" dirty="0" err="1" smtClean="0"/>
              <a:t>HEU</a:t>
            </a:r>
            <a:r>
              <a:rPr lang="en-US" dirty="0" smtClean="0"/>
              <a:t> and DU can be computed and checked against measurements and samples.</a:t>
            </a:r>
          </a:p>
          <a:p>
            <a:pPr lvl="1"/>
            <a:r>
              <a:rPr lang="en-US" dirty="0" smtClean="0"/>
              <a:t>In this way, declarations of cross-fed material link the Pu and </a:t>
            </a:r>
            <a:r>
              <a:rPr lang="en-US" dirty="0" err="1" smtClean="0"/>
              <a:t>HEU</a:t>
            </a:r>
            <a:r>
              <a:rPr lang="en-US" dirty="0" smtClean="0"/>
              <a:t> declarations and </a:t>
            </a:r>
            <a:r>
              <a:rPr lang="en-US" dirty="0" err="1" smtClean="0"/>
              <a:t>isotopics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13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18723" t="19810" r="21236" b="33252"/>
          <a:stretch/>
        </p:blipFill>
        <p:spPr>
          <a:xfrm>
            <a:off x="304800" y="1295399"/>
            <a:ext cx="8452206" cy="51054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Reprocessed U </a:t>
            </a:r>
            <a:r>
              <a:rPr lang="en-US" dirty="0" err="1" smtClean="0"/>
              <a:t>Isotopics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1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15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7947" t="23048" r="7281" b="18095"/>
          <a:stretch/>
        </p:blipFill>
        <p:spPr>
          <a:xfrm>
            <a:off x="23316" y="1447800"/>
            <a:ext cx="8948692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Available Signatures for Neutrons and Photons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16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6739" t="19999" r="7016" b="13144"/>
          <a:stretch/>
        </p:blipFill>
        <p:spPr>
          <a:xfrm>
            <a:off x="264637" y="1371600"/>
            <a:ext cx="8650763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Electromagnetic Spectrum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17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12185" t="21481" r="14521" b="17143"/>
          <a:stretch/>
        </p:blipFill>
        <p:spPr>
          <a:xfrm>
            <a:off x="457200" y="1201850"/>
            <a:ext cx="8270604" cy="53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Photon Interactions with Matter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18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27491" t="20000" r="31742" b="13333"/>
          <a:stretch/>
        </p:blipFill>
        <p:spPr>
          <a:xfrm>
            <a:off x="2266405" y="1180011"/>
            <a:ext cx="4439195" cy="560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Dependence of Interaction Coefficients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19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6151" t="22476" r="6427" b="15238"/>
          <a:stretch/>
        </p:blipFill>
        <p:spPr>
          <a:xfrm>
            <a:off x="228600" y="1541416"/>
            <a:ext cx="8688719" cy="4783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of X-rays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20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5562" t="20952" r="4956" b="12762"/>
          <a:stretch/>
        </p:blipFill>
        <p:spPr>
          <a:xfrm>
            <a:off x="269965" y="1436914"/>
            <a:ext cx="8569235" cy="49047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X-rays from Uranium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21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7328" t="23809" r="6870" b="23239"/>
          <a:stretch/>
        </p:blipFill>
        <p:spPr>
          <a:xfrm>
            <a:off x="35360" y="1143000"/>
            <a:ext cx="910864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X-rays from </a:t>
            </a:r>
            <a:r>
              <a:rPr lang="en-US" dirty="0" err="1" smtClean="0"/>
              <a:t>SNM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Terrestrial background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1457" indent="-321457">
              <a:buFont typeface="Arial"/>
              <a:buChar char="•"/>
              <a:defRPr/>
            </a:pPr>
            <a:r>
              <a:rPr lang="en-US" sz="2800" dirty="0" smtClean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Naturally </a:t>
            </a:r>
            <a:r>
              <a:rPr lang="en-US" sz="28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occurring radioactive nuclides on earth and daughters occurring in their decay chains</a:t>
            </a:r>
          </a:p>
          <a:p>
            <a:pPr marL="321457" indent="-321457">
              <a:buFont typeface="Arial"/>
              <a:buChar char="•"/>
              <a:defRPr/>
            </a:pPr>
            <a:r>
              <a:rPr lang="en-US" sz="2800" dirty="0" smtClean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Approximately </a:t>
            </a:r>
            <a:r>
              <a:rPr lang="en-US" sz="28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70 such natural radionuclides exist</a:t>
            </a:r>
          </a:p>
          <a:p>
            <a:pPr marL="321457" indent="-321457">
              <a:buFont typeface="Arial"/>
              <a:buChar char="•"/>
              <a:defRPr/>
            </a:pPr>
            <a:r>
              <a:rPr lang="en-US" sz="2800" dirty="0" smtClean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Can </a:t>
            </a:r>
            <a:r>
              <a:rPr lang="en-US" sz="28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be classified into primordial and cosmogenic</a:t>
            </a:r>
            <a:br>
              <a:rPr lang="en-US" sz="28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</a:br>
            <a:endParaRPr lang="en-US" sz="2800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Arial Bold" charset="0"/>
            </a:endParaRPr>
          </a:p>
          <a:p>
            <a:pPr>
              <a:defRPr/>
            </a:pPr>
            <a:r>
              <a:rPr lang="en-US" sz="2800" u="sng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Primordial radionuclides</a:t>
            </a:r>
          </a:p>
          <a:p>
            <a:pPr marL="721507" lvl="1" indent="-321457">
              <a:buFont typeface="Arial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Present 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on earth since its formation; very long half-lives</a:t>
            </a:r>
          </a:p>
          <a:p>
            <a:pPr marL="721507" lvl="1" indent="-321457">
              <a:buFont typeface="Arial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Examples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: </a:t>
            </a:r>
            <a:r>
              <a:rPr lang="en-US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238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U, </a:t>
            </a:r>
            <a:r>
              <a:rPr lang="en-US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235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U, </a:t>
            </a:r>
            <a:r>
              <a:rPr lang="en-US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232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Th, </a:t>
            </a:r>
            <a:r>
              <a:rPr lang="en-US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87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Rb, and </a:t>
            </a:r>
            <a:r>
              <a:rPr lang="en-US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40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K</a:t>
            </a:r>
            <a:b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</a:br>
            <a:endParaRPr lang="en-US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Arial Bold" charset="0"/>
            </a:endParaRPr>
          </a:p>
          <a:p>
            <a:pPr>
              <a:defRPr/>
            </a:pPr>
            <a:r>
              <a:rPr lang="en-US" sz="2800" u="sng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Cosmogenic radionuclides</a:t>
            </a:r>
          </a:p>
          <a:p>
            <a:pPr marL="721507" lvl="1" indent="-321457">
              <a:buFont typeface="Arial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Continuously 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produced by cosmic rays, relatively short-lived</a:t>
            </a:r>
          </a:p>
          <a:p>
            <a:pPr marL="721507" lvl="1" indent="-321457">
              <a:buFont typeface="Arial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Concentration 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determined by the balance between the cosmic ray production and radioactive decay</a:t>
            </a:r>
          </a:p>
          <a:p>
            <a:pPr marL="721507" lvl="1" indent="-321457">
              <a:buFont typeface="Arial"/>
              <a:buChar char="•"/>
              <a:defRPr/>
            </a:pP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example: </a:t>
            </a:r>
            <a:r>
              <a:rPr lang="en-US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14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C continuously produced in the </a:t>
            </a:r>
            <a:r>
              <a:rPr lang="en-US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14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N(</a:t>
            </a:r>
            <a:r>
              <a:rPr lang="en-US" dirty="0" err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n,p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)</a:t>
            </a:r>
            <a:r>
              <a:rPr lang="en-US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14</a:t>
            </a: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C reaction</a:t>
            </a:r>
          </a:p>
          <a:p>
            <a:endParaRPr lang="en-US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EA5AD5-6329-394A-A5C9-5E694CDC3D8E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22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7622" t="20381" r="5102" b="15809"/>
          <a:stretch/>
        </p:blipFill>
        <p:spPr>
          <a:xfrm>
            <a:off x="304800" y="1397726"/>
            <a:ext cx="8586417" cy="4850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Basics of Gamma (Electromagnetic) Decay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23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7034" t="21524" r="6426" b="14666"/>
          <a:stretch/>
        </p:blipFill>
        <p:spPr>
          <a:xfrm>
            <a:off x="304800" y="1476102"/>
            <a:ext cx="8667206" cy="49379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Conversion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24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24253" t="22285" r="24236" b="13333"/>
          <a:stretch/>
        </p:blipFill>
        <p:spPr>
          <a:xfrm>
            <a:off x="1981200" y="1219199"/>
            <a:ext cx="5715001" cy="55190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Signature of Internal Conversion in Beta Spectrum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of Photons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Following beta-decay:</a:t>
            </a:r>
          </a:p>
          <a:p>
            <a:pPr lvl="1"/>
            <a:r>
              <a:rPr lang="en-US" dirty="0" smtClean="0"/>
              <a:t>Emitted by excited nucleus as it transitions to a more energetically favorable (lower energy) state</a:t>
            </a:r>
          </a:p>
          <a:p>
            <a:pPr lvl="1"/>
            <a:r>
              <a:rPr lang="en-US" dirty="0" smtClean="0"/>
              <a:t>Appears with the half-life of the parent but with energy that reflects the energy level structure of the daughter</a:t>
            </a:r>
          </a:p>
          <a:p>
            <a:pPr lvl="1"/>
            <a:r>
              <a:rPr lang="en-US" dirty="0" smtClean="0"/>
              <a:t>Typically a very fast process (&lt; picoseconds)</a:t>
            </a:r>
          </a:p>
          <a:p>
            <a:pPr lvl="1"/>
            <a:r>
              <a:rPr lang="en-US" dirty="0" smtClean="0"/>
              <a:t>Equal to the difference in the energy levels</a:t>
            </a:r>
          </a:p>
          <a:p>
            <a:pPr lvl="2"/>
            <a:r>
              <a:rPr lang="en-US" dirty="0" smtClean="0"/>
              <a:t>Mossbauer effect generally not an issue here</a:t>
            </a:r>
          </a:p>
          <a:p>
            <a:pPr lvl="1"/>
            <a:r>
              <a:rPr lang="en-US" b="1" dirty="0" smtClean="0"/>
              <a:t>How can you estimate the time for photon emission from the excited nucleus?</a:t>
            </a:r>
          </a:p>
          <a:p>
            <a:r>
              <a:rPr lang="en-US" dirty="0" smtClean="0"/>
              <a:t>Bremsstrahlung</a:t>
            </a:r>
          </a:p>
          <a:p>
            <a:r>
              <a:rPr lang="en-US" dirty="0" smtClean="0"/>
              <a:t>Annihilation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27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16896" t="20763" r="15124" b="12571"/>
          <a:stretch/>
        </p:blipFill>
        <p:spPr>
          <a:xfrm>
            <a:off x="1219200" y="1219200"/>
            <a:ext cx="7151914" cy="54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 smtClean="0"/>
              <a:t>235</a:t>
            </a:r>
            <a:r>
              <a:rPr lang="en-US" dirty="0" smtClean="0"/>
              <a:t>U population from </a:t>
            </a:r>
            <a:r>
              <a:rPr lang="en-US" baseline="30000" dirty="0" smtClean="0"/>
              <a:t>239</a:t>
            </a:r>
            <a:r>
              <a:rPr lang="en-US" dirty="0" smtClean="0"/>
              <a:t>Pu Decay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28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11258" t="19912" r="9455" b="10044"/>
          <a:stretch/>
        </p:blipFill>
        <p:spPr>
          <a:xfrm>
            <a:off x="381000" y="1082385"/>
            <a:ext cx="8458199" cy="5775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Photon Spectra from Uranium Ore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29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6298" t="24762" r="5102" b="18286"/>
          <a:stretch/>
        </p:blipFill>
        <p:spPr>
          <a:xfrm>
            <a:off x="66133" y="1524000"/>
            <a:ext cx="9051741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</a:t>
            </a:r>
            <a:r>
              <a:rPr lang="en-US" dirty="0" smtClean="0"/>
              <a:t> Gamma Spectrum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30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17336" t="21143" r="15552" b="11238"/>
          <a:stretch/>
        </p:blipFill>
        <p:spPr>
          <a:xfrm>
            <a:off x="990600" y="1143000"/>
            <a:ext cx="7256667" cy="56493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Uranium Ore Spectrum at Higher Energies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31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15558" t="20381" r="11583" b="12953"/>
          <a:stretch/>
        </p:blipFill>
        <p:spPr>
          <a:xfrm>
            <a:off x="762000" y="1142999"/>
            <a:ext cx="7940040" cy="55915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 Spectrum (0.2% </a:t>
            </a:r>
            <a:r>
              <a:rPr lang="en-US" baseline="30000" dirty="0" smtClean="0"/>
              <a:t>235</a:t>
            </a:r>
            <a:r>
              <a:rPr lang="en-US" dirty="0" smtClean="0"/>
              <a:t>U)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32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21162" t="20191" r="16730" b="12571"/>
          <a:stretch/>
        </p:blipFill>
        <p:spPr>
          <a:xfrm>
            <a:off x="1219200" y="1219200"/>
            <a:ext cx="6655527" cy="55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 Gamma Spectrum: 14% </a:t>
            </a:r>
            <a:r>
              <a:rPr lang="en-US" baseline="30000" dirty="0" smtClean="0"/>
              <a:t>240</a:t>
            </a:r>
            <a:r>
              <a:rPr lang="en-US" dirty="0" smtClean="0"/>
              <a:t>Pu, 1.2% </a:t>
            </a:r>
            <a:r>
              <a:rPr lang="en-US" baseline="30000" dirty="0" smtClean="0"/>
              <a:t>241</a:t>
            </a:r>
            <a:r>
              <a:rPr lang="en-US" dirty="0" smtClean="0"/>
              <a:t>Am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Low-Z radionuclides present in nature</a:t>
            </a:r>
            <a:br>
              <a:rPr lang="en-US" dirty="0" smtClean="0"/>
            </a:br>
            <a:r>
              <a:rPr lang="en-US" dirty="0" smtClean="0"/>
              <a:t>in significant quantities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1E1221-FEEF-5C4B-AADB-8D48491A40D3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48131" name="Rectangle 1"/>
          <p:cNvSpPr>
            <a:spLocks noChangeArrowheads="1"/>
          </p:cNvSpPr>
          <p:nvPr/>
        </p:nvSpPr>
        <p:spPr bwMode="auto">
          <a:xfrm>
            <a:off x="446485" y="1285875"/>
            <a:ext cx="8304609" cy="228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pPr marL="321457" indent="-321457">
              <a:buFont typeface="Arial" charset="0"/>
              <a:buChar char="•"/>
            </a:pPr>
            <a:r>
              <a:rPr lang="en-US" sz="2400" dirty="0" smtClean="0"/>
              <a:t>Primordial </a:t>
            </a:r>
            <a:r>
              <a:rPr lang="en-US" sz="2400" baseline="30000" dirty="0"/>
              <a:t>40</a:t>
            </a:r>
            <a:r>
              <a:rPr lang="en-US" sz="2400" dirty="0"/>
              <a:t>K and </a:t>
            </a:r>
            <a:r>
              <a:rPr lang="en-US" sz="2400" baseline="30000" dirty="0"/>
              <a:t>87</a:t>
            </a:r>
            <a:r>
              <a:rPr lang="en-US" sz="2400" dirty="0"/>
              <a:t>Rb, and cosmogenic </a:t>
            </a:r>
            <a:r>
              <a:rPr lang="en-US" sz="2400" baseline="30000" dirty="0"/>
              <a:t>14</a:t>
            </a:r>
            <a:r>
              <a:rPr lang="en-US" sz="2400" dirty="0"/>
              <a:t>C</a:t>
            </a:r>
          </a:p>
          <a:p>
            <a:pPr marL="321457" indent="-321457">
              <a:buFont typeface="Arial" charset="0"/>
              <a:buChar char="•"/>
            </a:pPr>
            <a:r>
              <a:rPr lang="en-US" sz="2400" baseline="30000" dirty="0"/>
              <a:t>40</a:t>
            </a:r>
            <a:r>
              <a:rPr lang="en-US" sz="2400" dirty="0"/>
              <a:t>K has a natural abundance of 0.0117%, a half life of 1.248x10</a:t>
            </a:r>
            <a:r>
              <a:rPr lang="en-US" sz="2400" baseline="30000" dirty="0"/>
              <a:t>9</a:t>
            </a:r>
            <a:r>
              <a:rPr lang="en-US" sz="2400" dirty="0"/>
              <a:t> </a:t>
            </a:r>
            <a:r>
              <a:rPr lang="en-US" sz="2400" dirty="0" err="1"/>
              <a:t>yrs</a:t>
            </a:r>
            <a:r>
              <a:rPr lang="en-US" sz="2400" dirty="0"/>
              <a:t>, and it undergoes </a:t>
            </a:r>
            <a:r>
              <a:rPr lang="en-US" sz="2400" i="1" dirty="0"/>
              <a:t>β</a:t>
            </a:r>
            <a:r>
              <a:rPr lang="en-US" sz="2400" i="1" baseline="30000" dirty="0"/>
              <a:t>-</a:t>
            </a:r>
            <a:r>
              <a:rPr lang="en-US" sz="2400" dirty="0"/>
              <a:t> decay, </a:t>
            </a:r>
            <a:r>
              <a:rPr lang="en-US" sz="2400" i="1" dirty="0"/>
              <a:t>β</a:t>
            </a:r>
            <a:r>
              <a:rPr lang="en-US" sz="2400" i="1" baseline="30000" dirty="0"/>
              <a:t>+</a:t>
            </a:r>
            <a:r>
              <a:rPr lang="en-US" sz="2400" dirty="0"/>
              <a:t> decay, and electron capture</a:t>
            </a:r>
          </a:p>
          <a:p>
            <a:pPr marL="321457" indent="-321457">
              <a:buFont typeface="Arial" charset="0"/>
              <a:buChar char="•"/>
            </a:pPr>
            <a:r>
              <a:rPr lang="en-US" sz="2400" dirty="0" smtClean="0"/>
              <a:t>Most </a:t>
            </a:r>
            <a:r>
              <a:rPr lang="en-US" sz="2400" dirty="0"/>
              <a:t>of the atmospheric </a:t>
            </a:r>
            <a:r>
              <a:rPr lang="en-US" sz="2400" baseline="30000" dirty="0"/>
              <a:t>40</a:t>
            </a:r>
            <a:r>
              <a:rPr lang="en-US" sz="2400" dirty="0"/>
              <a:t>Ar (1% of atmosphere) originates from the </a:t>
            </a:r>
            <a:r>
              <a:rPr lang="en-US" sz="2400" baseline="30000" dirty="0"/>
              <a:t>40</a:t>
            </a:r>
            <a:r>
              <a:rPr lang="en-US" sz="2400" dirty="0"/>
              <a:t>K decay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99" y="3577672"/>
            <a:ext cx="5102201" cy="146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9"/>
          <p:cNvSpPr>
            <a:spLocks noChangeArrowheads="1"/>
          </p:cNvSpPr>
          <p:nvPr/>
        </p:nvSpPr>
        <p:spPr bwMode="auto">
          <a:xfrm>
            <a:off x="392907" y="5263127"/>
            <a:ext cx="8304609" cy="117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pPr marL="321457" indent="-321457">
              <a:buFont typeface="Arial" charset="0"/>
              <a:buChar char="•"/>
            </a:pPr>
            <a:r>
              <a:rPr lang="en-US" sz="2400" baseline="30000" dirty="0"/>
              <a:t>87</a:t>
            </a:r>
            <a:r>
              <a:rPr lang="en-US" sz="2400" dirty="0"/>
              <a:t>Rb has a half-life of 4.92×10</a:t>
            </a:r>
            <a:r>
              <a:rPr lang="en-US" sz="2400" baseline="30000" dirty="0"/>
              <a:t>10</a:t>
            </a:r>
            <a:r>
              <a:rPr lang="en-US" sz="2400" dirty="0"/>
              <a:t> years, decays by β</a:t>
            </a:r>
            <a:r>
              <a:rPr lang="en-US" sz="2400" baseline="30000" dirty="0"/>
              <a:t>-</a:t>
            </a:r>
            <a:r>
              <a:rPr lang="en-US" sz="2400" dirty="0"/>
              <a:t>  decay into stable </a:t>
            </a:r>
            <a:r>
              <a:rPr lang="en-US" sz="2400" baseline="30000" dirty="0"/>
              <a:t>87</a:t>
            </a:r>
            <a:r>
              <a:rPr lang="en-US" sz="2400" dirty="0"/>
              <a:t>Sr, and is readily substituted for potassium in minerals</a:t>
            </a:r>
          </a:p>
        </p:txBody>
      </p:sp>
      <p:pic>
        <p:nvPicPr>
          <p:cNvPr id="481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172200"/>
            <a:ext cx="199466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9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33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17924" t="19619" r="16730" b="12000"/>
          <a:stretch/>
        </p:blipFill>
        <p:spPr>
          <a:xfrm>
            <a:off x="1162593" y="1219200"/>
            <a:ext cx="6762207" cy="54676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 Spectrum: 6% </a:t>
            </a:r>
            <a:r>
              <a:rPr lang="en-US" baseline="30000" dirty="0" smtClean="0"/>
              <a:t>240</a:t>
            </a:r>
            <a:r>
              <a:rPr lang="en-US" dirty="0" smtClean="0"/>
              <a:t>Pu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HEU</a:t>
            </a:r>
            <a:r>
              <a:rPr lang="en-US" dirty="0" smtClean="0"/>
              <a:t> hard to detect?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radiation from fissile material:</a:t>
            </a:r>
          </a:p>
          <a:p>
            <a:pPr lvl="1"/>
            <a:r>
              <a:rPr lang="en-US" dirty="0" smtClean="0"/>
              <a:t>Neutrons</a:t>
            </a:r>
          </a:p>
          <a:p>
            <a:pPr lvl="2"/>
            <a:r>
              <a:rPr lang="en-US" dirty="0" smtClean="0"/>
              <a:t>Plenty to measure from Pu</a:t>
            </a:r>
          </a:p>
          <a:p>
            <a:pPr lvl="2"/>
            <a:r>
              <a:rPr lang="en-US" dirty="0" smtClean="0"/>
              <a:t>Too few to measure from </a:t>
            </a:r>
            <a:r>
              <a:rPr lang="en-US" dirty="0" err="1" smtClean="0"/>
              <a:t>HEU</a:t>
            </a:r>
            <a:endParaRPr lang="en-US" dirty="0" smtClean="0"/>
          </a:p>
          <a:p>
            <a:pPr lvl="1"/>
            <a:r>
              <a:rPr lang="en-US" dirty="0" smtClean="0"/>
              <a:t>Photons</a:t>
            </a:r>
          </a:p>
          <a:p>
            <a:pPr lvl="2"/>
            <a:r>
              <a:rPr lang="en-US" dirty="0" smtClean="0"/>
              <a:t>Present and strongly penetrating from Pu</a:t>
            </a:r>
          </a:p>
          <a:p>
            <a:pPr lvl="2"/>
            <a:r>
              <a:rPr lang="en-US" dirty="0" smtClean="0"/>
              <a:t>Plenty but weakly penetrating from </a:t>
            </a:r>
            <a:r>
              <a:rPr lang="en-US" dirty="0" err="1" smtClean="0"/>
              <a:t>HEU</a:t>
            </a:r>
            <a:endParaRPr lang="en-US" dirty="0" smtClean="0"/>
          </a:p>
          <a:p>
            <a:r>
              <a:rPr lang="en-US" b="1" dirty="0" smtClean="0"/>
              <a:t>In what way (a simplistic view) does background radiation “mask” weak signals from U but not Pu?</a:t>
            </a:r>
          </a:p>
          <a:p>
            <a:r>
              <a:rPr lang="en-US" b="1" dirty="0" smtClean="0"/>
              <a:t>How does device design impact the ability to find and/or identify the presence of a weapon?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35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7064" t="21905" r="10812" b="13714"/>
          <a:stretch/>
        </p:blipFill>
        <p:spPr>
          <a:xfrm>
            <a:off x="149823" y="1349828"/>
            <a:ext cx="8841777" cy="53557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High-Quality, High-Resolution Spectrum of Reprocessed Fuel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Principal Gamma Lines Associate with </a:t>
            </a:r>
            <a:r>
              <a:rPr lang="en-US" dirty="0" err="1" smtClean="0"/>
              <a:t>HEU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33FF"/>
                </a:solidFill>
              </a:rPr>
              <a:t>186 </a:t>
            </a:r>
            <a:r>
              <a:rPr lang="en-US" dirty="0" err="1" smtClean="0">
                <a:solidFill>
                  <a:srgbClr val="3333FF"/>
                </a:solidFill>
              </a:rPr>
              <a:t>keV</a:t>
            </a:r>
            <a:r>
              <a:rPr lang="en-US" dirty="0" smtClean="0">
                <a:solidFill>
                  <a:srgbClr val="3333FF"/>
                </a:solidFill>
              </a:rPr>
              <a:t> (</a:t>
            </a:r>
            <a:r>
              <a:rPr lang="en-US" baseline="30000" dirty="0" smtClean="0">
                <a:solidFill>
                  <a:srgbClr val="3333FF"/>
                </a:solidFill>
              </a:rPr>
              <a:t>235</a:t>
            </a:r>
            <a:r>
              <a:rPr lang="en-US" dirty="0" smtClean="0">
                <a:solidFill>
                  <a:srgbClr val="3333FF"/>
                </a:solidFill>
              </a:rPr>
              <a:t>U)</a:t>
            </a:r>
          </a:p>
          <a:p>
            <a:pPr lvl="1"/>
            <a:r>
              <a:rPr lang="en-US" dirty="0" smtClean="0">
                <a:solidFill>
                  <a:srgbClr val="3333FF"/>
                </a:solidFill>
              </a:rPr>
              <a:t>Most intense line emitted by </a:t>
            </a:r>
            <a:r>
              <a:rPr lang="en-US" baseline="30000" dirty="0" smtClean="0">
                <a:solidFill>
                  <a:srgbClr val="3333FF"/>
                </a:solidFill>
              </a:rPr>
              <a:t>235</a:t>
            </a:r>
            <a:r>
              <a:rPr lang="en-US" dirty="0" smtClean="0">
                <a:solidFill>
                  <a:srgbClr val="3333FF"/>
                </a:solidFill>
              </a:rPr>
              <a:t>U</a:t>
            </a:r>
          </a:p>
          <a:p>
            <a:pPr lvl="1"/>
            <a:r>
              <a:rPr lang="en-US" dirty="0" smtClean="0">
                <a:solidFill>
                  <a:srgbClr val="3333FF"/>
                </a:solidFill>
              </a:rPr>
              <a:t>Weakly penetrating</a:t>
            </a:r>
          </a:p>
          <a:p>
            <a:pPr lvl="1"/>
            <a:r>
              <a:rPr lang="en-US" dirty="0" smtClean="0">
                <a:solidFill>
                  <a:srgbClr val="3333FF"/>
                </a:solidFill>
              </a:rPr>
              <a:t>Identifies presence of </a:t>
            </a:r>
            <a:r>
              <a:rPr lang="en-US" baseline="30000" dirty="0" smtClean="0">
                <a:solidFill>
                  <a:srgbClr val="3333FF"/>
                </a:solidFill>
              </a:rPr>
              <a:t>235</a:t>
            </a:r>
            <a:r>
              <a:rPr lang="en-US" dirty="0" smtClean="0">
                <a:solidFill>
                  <a:srgbClr val="3333FF"/>
                </a:solidFill>
              </a:rPr>
              <a:t>U</a:t>
            </a:r>
          </a:p>
          <a:p>
            <a:pPr lvl="1"/>
            <a:r>
              <a:rPr lang="en-US" dirty="0" smtClean="0">
                <a:solidFill>
                  <a:srgbClr val="3333FF"/>
                </a:solidFill>
              </a:rPr>
              <a:t>By itself an insufficient indicator of the presence of </a:t>
            </a:r>
            <a:r>
              <a:rPr lang="en-US" dirty="0" err="1" smtClean="0">
                <a:solidFill>
                  <a:srgbClr val="3333FF"/>
                </a:solidFill>
              </a:rPr>
              <a:t>HEU</a:t>
            </a:r>
            <a:endParaRPr lang="en-US" dirty="0" smtClean="0">
              <a:solidFill>
                <a:srgbClr val="3333FF"/>
              </a:solidFill>
            </a:endParaRPr>
          </a:p>
          <a:p>
            <a:r>
              <a:rPr lang="en-US" dirty="0" smtClean="0">
                <a:solidFill>
                  <a:srgbClr val="3333FF"/>
                </a:solidFill>
              </a:rPr>
              <a:t>1001 </a:t>
            </a:r>
            <a:r>
              <a:rPr lang="en-US" dirty="0" err="1" smtClean="0">
                <a:solidFill>
                  <a:srgbClr val="3333FF"/>
                </a:solidFill>
              </a:rPr>
              <a:t>keV</a:t>
            </a:r>
            <a:r>
              <a:rPr lang="en-US" dirty="0" smtClean="0">
                <a:solidFill>
                  <a:srgbClr val="3333FF"/>
                </a:solidFill>
              </a:rPr>
              <a:t> (</a:t>
            </a:r>
            <a:r>
              <a:rPr lang="en-US" baseline="30000" dirty="0" smtClean="0">
                <a:solidFill>
                  <a:srgbClr val="3333FF"/>
                </a:solidFill>
              </a:rPr>
              <a:t>234M</a:t>
            </a:r>
            <a:r>
              <a:rPr lang="en-US" dirty="0" smtClean="0">
                <a:solidFill>
                  <a:srgbClr val="3333FF"/>
                </a:solidFill>
              </a:rPr>
              <a:t>Pa granddaughter of </a:t>
            </a:r>
            <a:r>
              <a:rPr lang="en-US" baseline="30000" dirty="0" smtClean="0">
                <a:solidFill>
                  <a:srgbClr val="3333FF"/>
                </a:solidFill>
              </a:rPr>
              <a:t>238</a:t>
            </a:r>
            <a:r>
              <a:rPr lang="en-US" dirty="0" smtClean="0">
                <a:solidFill>
                  <a:srgbClr val="3333FF"/>
                </a:solidFill>
              </a:rPr>
              <a:t>U)</a:t>
            </a:r>
          </a:p>
          <a:p>
            <a:pPr lvl="1"/>
            <a:r>
              <a:rPr lang="en-US" dirty="0" smtClean="0">
                <a:solidFill>
                  <a:srgbClr val="3333FF"/>
                </a:solidFill>
              </a:rPr>
              <a:t>Most intense line associate with </a:t>
            </a:r>
            <a:r>
              <a:rPr lang="en-US" baseline="30000" dirty="0" smtClean="0">
                <a:solidFill>
                  <a:srgbClr val="3333FF"/>
                </a:solidFill>
              </a:rPr>
              <a:t>238</a:t>
            </a:r>
            <a:r>
              <a:rPr lang="en-US" dirty="0" smtClean="0">
                <a:solidFill>
                  <a:srgbClr val="3333FF"/>
                </a:solidFill>
              </a:rPr>
              <a:t>U</a:t>
            </a:r>
          </a:p>
          <a:p>
            <a:pPr lvl="1"/>
            <a:r>
              <a:rPr lang="en-US" dirty="0" smtClean="0">
                <a:solidFill>
                  <a:srgbClr val="3333FF"/>
                </a:solidFill>
              </a:rPr>
              <a:t>Strongly penetrating</a:t>
            </a:r>
          </a:p>
          <a:p>
            <a:pPr lvl="1"/>
            <a:r>
              <a:rPr lang="en-US" dirty="0" smtClean="0">
                <a:solidFill>
                  <a:srgbClr val="3333FF"/>
                </a:solidFill>
              </a:rPr>
              <a:t>Uniquely identifies the presence of </a:t>
            </a:r>
            <a:r>
              <a:rPr lang="en-US" baseline="30000" dirty="0" smtClean="0">
                <a:solidFill>
                  <a:srgbClr val="3333FF"/>
                </a:solidFill>
              </a:rPr>
              <a:t>238</a:t>
            </a:r>
            <a:r>
              <a:rPr lang="en-US" dirty="0" smtClean="0">
                <a:solidFill>
                  <a:srgbClr val="3333FF"/>
                </a:solidFill>
              </a:rPr>
              <a:t>U</a:t>
            </a:r>
          </a:p>
          <a:p>
            <a:pPr lvl="1"/>
            <a:r>
              <a:rPr lang="en-US" dirty="0" smtClean="0">
                <a:solidFill>
                  <a:srgbClr val="3333FF"/>
                </a:solidFill>
              </a:rPr>
              <a:t>By itself an insufficient indicator of the presence of </a:t>
            </a:r>
            <a:r>
              <a:rPr lang="en-US" dirty="0" err="1" smtClean="0">
                <a:solidFill>
                  <a:srgbClr val="3333FF"/>
                </a:solidFill>
              </a:rPr>
              <a:t>HEU</a:t>
            </a:r>
            <a:endParaRPr lang="en-US" dirty="0" smtClean="0">
              <a:solidFill>
                <a:srgbClr val="3333FF"/>
              </a:solidFill>
            </a:endParaRPr>
          </a:p>
          <a:p>
            <a:r>
              <a:rPr lang="en-US" dirty="0" smtClean="0">
                <a:solidFill>
                  <a:srgbClr val="3333FF"/>
                </a:solidFill>
              </a:rPr>
              <a:t>2615 </a:t>
            </a:r>
            <a:r>
              <a:rPr lang="en-US" dirty="0" err="1" smtClean="0">
                <a:solidFill>
                  <a:srgbClr val="3333FF"/>
                </a:solidFill>
              </a:rPr>
              <a:t>keV</a:t>
            </a:r>
            <a:r>
              <a:rPr lang="en-US" dirty="0" smtClean="0">
                <a:solidFill>
                  <a:srgbClr val="3333FF"/>
                </a:solidFill>
              </a:rPr>
              <a:t> (</a:t>
            </a:r>
            <a:r>
              <a:rPr lang="en-US" baseline="30000" dirty="0" smtClean="0">
                <a:solidFill>
                  <a:srgbClr val="3333FF"/>
                </a:solidFill>
              </a:rPr>
              <a:t>208</a:t>
            </a:r>
            <a:r>
              <a:rPr lang="en-US" dirty="0" smtClean="0">
                <a:solidFill>
                  <a:srgbClr val="3333FF"/>
                </a:solidFill>
              </a:rPr>
              <a:t>Tl decay descendent of </a:t>
            </a:r>
            <a:r>
              <a:rPr lang="en-US" baseline="30000" dirty="0" smtClean="0">
                <a:solidFill>
                  <a:srgbClr val="3333FF"/>
                </a:solidFill>
              </a:rPr>
              <a:t>232</a:t>
            </a:r>
            <a:r>
              <a:rPr lang="en-US" dirty="0" smtClean="0">
                <a:solidFill>
                  <a:srgbClr val="3333FF"/>
                </a:solidFill>
              </a:rPr>
              <a:t>U trace impurity)</a:t>
            </a:r>
          </a:p>
          <a:p>
            <a:pPr lvl="1"/>
            <a:r>
              <a:rPr lang="en-US" dirty="0" smtClean="0">
                <a:solidFill>
                  <a:srgbClr val="3333FF"/>
                </a:solidFill>
              </a:rPr>
              <a:t>Strongly penetrating</a:t>
            </a:r>
          </a:p>
          <a:p>
            <a:pPr lvl="1"/>
            <a:r>
              <a:rPr lang="en-US" dirty="0" smtClean="0">
                <a:solidFill>
                  <a:srgbClr val="3333FF"/>
                </a:solidFill>
              </a:rPr>
              <a:t>May infer the presence of </a:t>
            </a:r>
            <a:r>
              <a:rPr lang="en-US" dirty="0" err="1" smtClean="0">
                <a:solidFill>
                  <a:srgbClr val="3333FF"/>
                </a:solidFill>
              </a:rPr>
              <a:t>HEU</a:t>
            </a:r>
            <a:endParaRPr lang="en-US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37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21751" t="22857" r="21733" b="14476"/>
          <a:stretch/>
        </p:blipFill>
        <p:spPr>
          <a:xfrm>
            <a:off x="1368822" y="1219200"/>
            <a:ext cx="6403578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the 186 </a:t>
            </a:r>
            <a:r>
              <a:rPr lang="en-US" dirty="0" err="1" smtClean="0"/>
              <a:t>keV</a:t>
            </a:r>
            <a:r>
              <a:rPr lang="en-US" dirty="0" smtClean="0"/>
              <a:t> line is not as useful as the 1001 </a:t>
            </a:r>
            <a:r>
              <a:rPr lang="en-US" dirty="0" err="1" smtClean="0"/>
              <a:t>keV</a:t>
            </a:r>
            <a:r>
              <a:rPr lang="en-US" dirty="0" smtClean="0"/>
              <a:t> line for detection?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38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16747" t="23048" r="14228" b="12761"/>
          <a:stretch/>
        </p:blipFill>
        <p:spPr>
          <a:xfrm>
            <a:off x="762000" y="1233314"/>
            <a:ext cx="7619999" cy="54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</a:t>
            </a:r>
            <a:r>
              <a:rPr lang="en-US" dirty="0" err="1" smtClean="0"/>
              <a:t>HEU</a:t>
            </a:r>
            <a:r>
              <a:rPr lang="en-US" dirty="0" smtClean="0"/>
              <a:t> or DU or just natural U?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39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51108" t="28526" r="9956" b="22846"/>
          <a:stretch/>
        </p:blipFill>
        <p:spPr>
          <a:xfrm>
            <a:off x="5410200" y="1972235"/>
            <a:ext cx="3455894" cy="33348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 smtClean="0"/>
              <a:t>232</a:t>
            </a:r>
            <a:r>
              <a:rPr lang="en-US" dirty="0" smtClean="0"/>
              <a:t>U and the 2615-keV gamma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5584" y="1447800"/>
            <a:ext cx="4952216" cy="5181600"/>
          </a:xfrm>
        </p:spPr>
        <p:txBody>
          <a:bodyPr/>
          <a:lstStyle/>
          <a:p>
            <a:r>
              <a:rPr lang="en-US" baseline="30000" dirty="0" smtClean="0"/>
              <a:t>232</a:t>
            </a:r>
            <a:r>
              <a:rPr lang="en-US" dirty="0" smtClean="0"/>
              <a:t>U is not naturally occurring</a:t>
            </a:r>
          </a:p>
          <a:p>
            <a:r>
              <a:rPr lang="en-US" dirty="0" smtClean="0"/>
              <a:t>It is produced in nuclear reactors</a:t>
            </a:r>
          </a:p>
          <a:p>
            <a:r>
              <a:rPr lang="en-US" dirty="0" smtClean="0"/>
              <a:t>It appears as a contaminant in the U-isotope separation cascade due to reprocessing reactor fuel</a:t>
            </a:r>
          </a:p>
          <a:p>
            <a:r>
              <a:rPr lang="en-US" dirty="0" smtClean="0"/>
              <a:t>It will appear preferentially in the low-mass fraction of the isotope separation</a:t>
            </a:r>
          </a:p>
          <a:p>
            <a:r>
              <a:rPr lang="en-US" dirty="0" smtClean="0"/>
              <a:t>The 2615-keV gamma is emitted from </a:t>
            </a:r>
            <a:r>
              <a:rPr lang="en-US" baseline="30000" dirty="0" smtClean="0"/>
              <a:t>208</a:t>
            </a:r>
            <a:r>
              <a:rPr lang="en-US" dirty="0" smtClean="0"/>
              <a:t>Tl (descendent of </a:t>
            </a:r>
            <a:r>
              <a:rPr lang="en-US" baseline="30000" dirty="0" smtClean="0"/>
              <a:t>232</a:t>
            </a:r>
            <a:r>
              <a:rPr lang="en-US" dirty="0" smtClean="0"/>
              <a:t>U)</a:t>
            </a:r>
          </a:p>
          <a:p>
            <a:r>
              <a:rPr lang="en-US" dirty="0" smtClean="0"/>
              <a:t>Background </a:t>
            </a:r>
            <a:r>
              <a:rPr lang="en-US" baseline="30000" dirty="0" smtClean="0"/>
              <a:t>232</a:t>
            </a:r>
            <a:r>
              <a:rPr lang="en-US" dirty="0" smtClean="0"/>
              <a:t>Th also decays to </a:t>
            </a:r>
            <a:r>
              <a:rPr lang="en-US" baseline="30000" dirty="0" smtClean="0"/>
              <a:t>208</a:t>
            </a:r>
            <a:r>
              <a:rPr lang="en-US" dirty="0" smtClean="0"/>
              <a:t>Tl, masking the </a:t>
            </a:r>
            <a:r>
              <a:rPr lang="en-US" baseline="30000" dirty="0" smtClean="0"/>
              <a:t>232</a:t>
            </a:r>
            <a:r>
              <a:rPr lang="en-US" dirty="0" smtClean="0"/>
              <a:t>U signal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41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8757" t="47111" r="7206" b="12699"/>
          <a:stretch/>
        </p:blipFill>
        <p:spPr>
          <a:xfrm>
            <a:off x="762000" y="3886200"/>
            <a:ext cx="7458891" cy="2756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Potential use of 232U as an indicator of </a:t>
            </a:r>
            <a:r>
              <a:rPr lang="en-US" dirty="0" err="1" smtClean="0"/>
              <a:t>HEU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</a:t>
            </a:r>
            <a:r>
              <a:rPr lang="en-US" baseline="30000" dirty="0" smtClean="0"/>
              <a:t>232</a:t>
            </a:r>
            <a:r>
              <a:rPr lang="en-US" dirty="0" smtClean="0"/>
              <a:t>U as an indicator of </a:t>
            </a:r>
            <a:r>
              <a:rPr lang="en-US" dirty="0" err="1" smtClean="0"/>
              <a:t>HEU</a:t>
            </a:r>
            <a:r>
              <a:rPr lang="en-US" dirty="0" smtClean="0"/>
              <a:t> may be feasible</a:t>
            </a:r>
          </a:p>
          <a:p>
            <a:r>
              <a:rPr lang="en-US" dirty="0" smtClean="0"/>
              <a:t>We need greater knowledge of the amount (and variation) of </a:t>
            </a:r>
            <a:r>
              <a:rPr lang="en-US" baseline="30000" dirty="0" smtClean="0"/>
              <a:t>232</a:t>
            </a:r>
            <a:r>
              <a:rPr lang="en-US" dirty="0" smtClean="0"/>
              <a:t>U to the amount of </a:t>
            </a:r>
            <a:r>
              <a:rPr lang="en-US" baseline="30000" dirty="0" smtClean="0"/>
              <a:t>235</a:t>
            </a:r>
            <a:r>
              <a:rPr lang="en-US" dirty="0" smtClean="0"/>
              <a:t>U in the material being measured</a:t>
            </a:r>
          </a:p>
          <a:p>
            <a:r>
              <a:rPr lang="en-US" dirty="0" smtClean="0"/>
              <a:t>This knowledge is known (or can be acquired) for US material</a:t>
            </a:r>
          </a:p>
          <a:p>
            <a:r>
              <a:rPr lang="en-US" dirty="0" smtClean="0"/>
              <a:t>May be problematic for foreign material</a:t>
            </a:r>
          </a:p>
          <a:p>
            <a:r>
              <a:rPr lang="en-US" dirty="0" smtClean="0"/>
              <a:t>Background </a:t>
            </a:r>
            <a:r>
              <a:rPr lang="en-US" baseline="30000" dirty="0" smtClean="0"/>
              <a:t>208</a:t>
            </a:r>
            <a:r>
              <a:rPr lang="en-US" dirty="0" smtClean="0"/>
              <a:t>Tl may obscure the signal from deeply embedded </a:t>
            </a:r>
            <a:r>
              <a:rPr lang="en-US" dirty="0" err="1" smtClean="0"/>
              <a:t>HEU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42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7622" t="27238" r="6134" b="20762"/>
          <a:stretch/>
        </p:blipFill>
        <p:spPr>
          <a:xfrm>
            <a:off x="30371" y="1295400"/>
            <a:ext cx="8996063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232U come from?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Conclusions about passive detection of </a:t>
            </a:r>
            <a:r>
              <a:rPr lang="en-US" dirty="0" err="1" smtClean="0"/>
              <a:t>HEU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smtClean="0"/>
              <a:t>What </a:t>
            </a:r>
            <a:r>
              <a:rPr lang="en-US" sz="2800" dirty="0"/>
              <a:t>does the presence of the 186-keV line tell you?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Does </a:t>
            </a:r>
            <a:r>
              <a:rPr lang="en-US" sz="2800" dirty="0"/>
              <a:t>the absence of the 186-keV line tell you about 235U or </a:t>
            </a:r>
            <a:r>
              <a:rPr lang="en-US" sz="2800" dirty="0" err="1"/>
              <a:t>HEU</a:t>
            </a:r>
            <a:r>
              <a:rPr lang="en-US" sz="2800" dirty="0"/>
              <a:t>?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Does </a:t>
            </a:r>
            <a:r>
              <a:rPr lang="en-US" sz="2800" dirty="0"/>
              <a:t>the ratio of the 186- and 1001-keV lines indicate the presence of </a:t>
            </a:r>
            <a:r>
              <a:rPr lang="en-US" sz="2800" dirty="0" err="1"/>
              <a:t>HEU</a:t>
            </a:r>
            <a:r>
              <a:rPr lang="en-US" sz="2800" dirty="0"/>
              <a:t>?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What </a:t>
            </a:r>
            <a:r>
              <a:rPr lang="en-US" sz="2800" dirty="0"/>
              <a:t>does the presence of 232U tell you about the presence of </a:t>
            </a:r>
            <a:r>
              <a:rPr lang="en-US" sz="2800" dirty="0" err="1"/>
              <a:t>HEU</a:t>
            </a:r>
            <a:r>
              <a:rPr lang="en-US" sz="2800" dirty="0"/>
              <a:t>?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What </a:t>
            </a:r>
            <a:r>
              <a:rPr lang="en-US" sz="2800" dirty="0"/>
              <a:t>does the absence of 232U tell you about the presence or absence of </a:t>
            </a:r>
            <a:r>
              <a:rPr lang="en-US" sz="2800" dirty="0" err="1"/>
              <a:t>HEU</a:t>
            </a:r>
            <a:r>
              <a:rPr lang="en-US" sz="2800" dirty="0"/>
              <a:t>?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So do we look at individual lines or the full spectrum?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Is passive detection always effective?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Terrestrial background main</a:t>
            </a:r>
            <a:br>
              <a:rPr lang="en-US" dirty="0" smtClean="0"/>
            </a:br>
            <a:r>
              <a:rPr lang="en-US" dirty="0" smtClean="0"/>
              <a:t>sources and distribution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92DBF0-2758-BB45-95E6-766A4DAE0385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50179" name="Rectangle 2"/>
          <p:cNvSpPr>
            <a:spLocks/>
          </p:cNvSpPr>
          <p:nvPr/>
        </p:nvSpPr>
        <p:spPr bwMode="auto">
          <a:xfrm>
            <a:off x="339328" y="5785062"/>
            <a:ext cx="782240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361639" indent="-361639">
              <a:buFontTx/>
              <a:buAutoNum type="arabicParenR"/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uranium, thorium and their decay chains (</a:t>
            </a:r>
            <a:r>
              <a:rPr lang="en-US" sz="2000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222</a:t>
            </a: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Rn, </a:t>
            </a:r>
            <a:r>
              <a:rPr lang="en-US" sz="2000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219</a:t>
            </a: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Rn, </a:t>
            </a:r>
            <a:r>
              <a:rPr lang="en-US" sz="2000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220</a:t>
            </a: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Rn)</a:t>
            </a:r>
          </a:p>
          <a:p>
            <a:pPr marL="361639" indent="-361639">
              <a:buFontTx/>
              <a:buAutoNum type="arabicParenR"/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potassium </a:t>
            </a:r>
            <a:r>
              <a:rPr lang="en-US" sz="2000" baseline="30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40</a:t>
            </a: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 Bold" charset="0"/>
              </a:rPr>
              <a:t>K</a:t>
            </a:r>
          </a:p>
        </p:txBody>
      </p:sp>
      <p:pic>
        <p:nvPicPr>
          <p:cNvPr id="5018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91" y="1178720"/>
            <a:ext cx="6357938" cy="444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72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 small statistical digression…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4000" dirty="0" smtClean="0"/>
              <a:t>Problem: Find a source in a uniform background.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3600" dirty="0" smtClean="0"/>
              <a:t>What is the best detector to use?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sz="3200" dirty="0" smtClean="0"/>
              <a:t>(1) A small detector with good resolution?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sz="3200" dirty="0" smtClean="0"/>
              <a:t>(2) A large detector with poor resolution?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45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7034" t="17334" r="11725" b="9524"/>
          <a:stretch/>
        </p:blipFill>
        <p:spPr>
          <a:xfrm>
            <a:off x="685800" y="1264920"/>
            <a:ext cx="7820978" cy="544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statistical digression…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46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6886" t="22857" r="5102" b="9333"/>
          <a:stretch/>
        </p:blipFill>
        <p:spPr>
          <a:xfrm>
            <a:off x="159680" y="1295400"/>
            <a:ext cx="883192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statistical digression…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Plutonium Detection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/>
              <a:t>Plutonium is a prolific emitter of neutrons and gammas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aseline="30000" dirty="0" smtClean="0"/>
              <a:t>239</a:t>
            </a:r>
            <a:r>
              <a:rPr lang="en-US" sz="2800" dirty="0" smtClean="0"/>
              <a:t>Pu </a:t>
            </a:r>
            <a:r>
              <a:rPr lang="en-US" sz="2800" b="1" i="1" dirty="0" smtClean="0">
                <a:solidFill>
                  <a:srgbClr val="FF0000"/>
                </a:solidFill>
              </a:rPr>
              <a:t>~3.3x10</a:t>
            </a:r>
            <a:r>
              <a:rPr lang="en-US" sz="2800" b="1" i="1" baseline="30000" dirty="0" smtClean="0">
                <a:solidFill>
                  <a:srgbClr val="FF0000"/>
                </a:solidFill>
              </a:rPr>
              <a:t>9</a:t>
            </a:r>
            <a:r>
              <a:rPr lang="en-US" sz="2800" b="1" i="1" dirty="0" smtClean="0">
                <a:solidFill>
                  <a:srgbClr val="FF0000"/>
                </a:solidFill>
              </a:rPr>
              <a:t> 414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keV</a:t>
            </a:r>
            <a:r>
              <a:rPr lang="en-US" sz="2800" b="1" i="1" dirty="0" smtClean="0">
                <a:solidFill>
                  <a:srgbClr val="FF0000"/>
                </a:solidFill>
              </a:rPr>
              <a:t> gammas/s/kg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For </a:t>
            </a:r>
            <a:r>
              <a:rPr lang="en-US" sz="2800" baseline="30000" dirty="0" smtClean="0"/>
              <a:t>232</a:t>
            </a:r>
            <a:r>
              <a:rPr lang="en-US" sz="2800" dirty="0" smtClean="0"/>
              <a:t>U contamination of </a:t>
            </a:r>
            <a:r>
              <a:rPr lang="en-US" sz="2800" dirty="0" err="1" smtClean="0"/>
              <a:t>HEU</a:t>
            </a:r>
            <a:r>
              <a:rPr lang="en-US" sz="2800" dirty="0" smtClean="0"/>
              <a:t> at 100 </a:t>
            </a:r>
            <a:r>
              <a:rPr lang="en-US" sz="2800" dirty="0" err="1" smtClean="0"/>
              <a:t>ppt</a:t>
            </a:r>
            <a:r>
              <a:rPr lang="en-US" sz="2800" dirty="0" smtClean="0"/>
              <a:t> there are ~8x10</a:t>
            </a:r>
            <a:r>
              <a:rPr lang="en-US" sz="2800" baseline="30000" dirty="0" smtClean="0"/>
              <a:t>4</a:t>
            </a:r>
            <a:r>
              <a:rPr lang="en-US" sz="2800" dirty="0" smtClean="0"/>
              <a:t> 2615 MeV gammas/s/kg—that’s a 5 </a:t>
            </a:r>
            <a:r>
              <a:rPr lang="en-US" sz="2800" dirty="0" err="1" smtClean="0"/>
              <a:t>OOM</a:t>
            </a:r>
            <a:r>
              <a:rPr lang="en-US" sz="2800" dirty="0" smtClean="0"/>
              <a:t> difference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 smtClean="0"/>
              <a:t>WGPu</a:t>
            </a:r>
            <a:r>
              <a:rPr lang="en-US" sz="2800" dirty="0" smtClean="0"/>
              <a:t> will emit </a:t>
            </a:r>
            <a:r>
              <a:rPr lang="en-US" sz="2800" b="1" i="1" dirty="0" smtClean="0">
                <a:solidFill>
                  <a:srgbClr val="FF0000"/>
                </a:solidFill>
              </a:rPr>
              <a:t>~5.2x10</a:t>
            </a:r>
            <a:r>
              <a:rPr lang="en-US" sz="2800" b="1" i="1" baseline="30000" dirty="0" smtClean="0">
                <a:solidFill>
                  <a:srgbClr val="FF0000"/>
                </a:solidFill>
              </a:rPr>
              <a:t>4</a:t>
            </a:r>
            <a:r>
              <a:rPr lang="en-US" sz="2800" b="1" i="1" dirty="0" smtClean="0">
                <a:solidFill>
                  <a:srgbClr val="FF0000"/>
                </a:solidFill>
              </a:rPr>
              <a:t> n/s/kg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Almost all (99.98% come from </a:t>
            </a:r>
            <a:r>
              <a:rPr lang="en-US" sz="2800" baseline="30000" dirty="0" smtClean="0"/>
              <a:t>238,240,242</a:t>
            </a:r>
            <a:r>
              <a:rPr lang="en-US" sz="2800" dirty="0" smtClean="0"/>
              <a:t>Pu impurities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i="1" dirty="0" smtClean="0"/>
              <a:t>In practical cases, there are other high energy gammas.  Where do they come from?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48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5710" t="26285" r="7457" b="29333"/>
          <a:stretch/>
        </p:blipFill>
        <p:spPr>
          <a:xfrm>
            <a:off x="-15961" y="1802674"/>
            <a:ext cx="9134938" cy="360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Photons for Pu Identification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51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7317" t="21333" r="43399" b="22095"/>
          <a:stretch/>
        </p:blipFill>
        <p:spPr>
          <a:xfrm>
            <a:off x="228600" y="1143000"/>
            <a:ext cx="4572000" cy="404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Major Gamma Signatures from </a:t>
            </a:r>
            <a:r>
              <a:rPr lang="en-US" dirty="0" err="1" smtClean="0"/>
              <a:t>SNM</a:t>
            </a:r>
            <a:endParaRPr lang="en-US" dirty="0"/>
          </a:p>
        </p:txBody>
      </p:sp>
      <p:pic>
        <p:nvPicPr>
          <p:cNvPr id="5" name="Picture 4" descr="08 Signatures of SNM_Page_051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56209" t="65778" r="5215" b="14413"/>
          <a:stretch/>
        </p:blipFill>
        <p:spPr>
          <a:xfrm>
            <a:off x="4502726" y="5022669"/>
            <a:ext cx="4641274" cy="1835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52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7475" t="20762" r="7604" b="12381"/>
          <a:stretch/>
        </p:blipFill>
        <p:spPr>
          <a:xfrm>
            <a:off x="304800" y="1143000"/>
            <a:ext cx="8643162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Resonance Fluorescence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55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23331" t="44790" r="22581" b="12270"/>
          <a:stretch/>
        </p:blipFill>
        <p:spPr>
          <a:xfrm>
            <a:off x="2286000" y="3881718"/>
            <a:ext cx="4800600" cy="29449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NRF</a:t>
            </a:r>
            <a:r>
              <a:rPr lang="en-US" dirty="0" smtClean="0"/>
              <a:t> Cross Sections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Resonances are related to:</a:t>
            </a:r>
          </a:p>
          <a:p>
            <a:pPr lvl="1"/>
            <a:r>
              <a:rPr lang="en-US" dirty="0" smtClean="0"/>
              <a:t>The width of the excited energy levels</a:t>
            </a:r>
          </a:p>
          <a:p>
            <a:pPr lvl="1"/>
            <a:r>
              <a:rPr lang="en-US" dirty="0" smtClean="0"/>
              <a:t>Spin of the initial and final levels</a:t>
            </a:r>
          </a:p>
          <a:p>
            <a:pPr lvl="1"/>
            <a:r>
              <a:rPr lang="en-US" dirty="0" smtClean="0"/>
              <a:t>Excitation energy</a:t>
            </a:r>
          </a:p>
          <a:p>
            <a:pPr lvl="1"/>
            <a:r>
              <a:rPr lang="en-US" dirty="0" smtClean="0"/>
              <a:t>Broadening owing to the Doppler effect caused by thermal motion</a:t>
            </a:r>
          </a:p>
          <a:p>
            <a:pPr lvl="1"/>
            <a:r>
              <a:rPr lang="en-US" dirty="0" smtClean="0"/>
              <a:t>Angular distribution of the resonant photons is determined by the spin of the initial and final states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Radiological Dispersal Devices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Principles</a:t>
            </a:r>
          </a:p>
          <a:p>
            <a:r>
              <a:rPr lang="en-US" dirty="0" smtClean="0"/>
              <a:t>Types of Materials</a:t>
            </a:r>
          </a:p>
          <a:p>
            <a:r>
              <a:rPr lang="en-US" dirty="0" smtClean="0"/>
              <a:t>Effects</a:t>
            </a:r>
          </a:p>
          <a:p>
            <a:r>
              <a:rPr lang="en-US" dirty="0" smtClean="0"/>
              <a:t>Radiation Threat</a:t>
            </a:r>
          </a:p>
          <a:p>
            <a:r>
              <a:rPr lang="en-US" dirty="0" smtClean="0"/>
              <a:t>Weapons of Mass Disruption</a:t>
            </a:r>
          </a:p>
          <a:p>
            <a:r>
              <a:rPr lang="en-US" dirty="0" smtClean="0"/>
              <a:t>Dispersion</a:t>
            </a:r>
          </a:p>
          <a:p>
            <a:r>
              <a:rPr lang="en-US" dirty="0" smtClean="0"/>
              <a:t>Material Detection Issues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Materials of Concern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Start with all isotopes: </a:t>
            </a:r>
            <a:r>
              <a:rPr lang="en-US" sz="2800" dirty="0" smtClean="0">
                <a:solidFill>
                  <a:srgbClr val="FF0000"/>
                </a:solidFill>
              </a:rPr>
              <a:t>~ 3715</a:t>
            </a:r>
          </a:p>
          <a:p>
            <a:r>
              <a:rPr lang="en-US" sz="2800" dirty="0" smtClean="0"/>
              <a:t>Eliminate all non-radioactive materials: </a:t>
            </a:r>
            <a:r>
              <a:rPr lang="en-US" sz="2800" dirty="0" smtClean="0">
                <a:solidFill>
                  <a:srgbClr val="FF0000"/>
                </a:solidFill>
              </a:rPr>
              <a:t>~ 3031</a:t>
            </a:r>
          </a:p>
          <a:p>
            <a:r>
              <a:rPr lang="en-US" sz="2800" dirty="0" smtClean="0"/>
              <a:t>Eliminate all radionuclides with half-lives of &lt; 7 days or &gt; 100,000 years or with specific activity &lt; 0.01 Ci/g: </a:t>
            </a:r>
            <a:r>
              <a:rPr lang="en-US" sz="2800" dirty="0" smtClean="0">
                <a:solidFill>
                  <a:srgbClr val="FF0000"/>
                </a:solidFill>
              </a:rPr>
              <a:t>233</a:t>
            </a:r>
          </a:p>
          <a:p>
            <a:r>
              <a:rPr lang="en-US" sz="2800" dirty="0" smtClean="0"/>
              <a:t>Eliminate radionuclides not commercially available: </a:t>
            </a:r>
            <a:r>
              <a:rPr lang="en-US" sz="2800" dirty="0" smtClean="0">
                <a:solidFill>
                  <a:srgbClr val="FF0000"/>
                </a:solidFill>
              </a:rPr>
              <a:t>104</a:t>
            </a:r>
          </a:p>
          <a:p>
            <a:r>
              <a:rPr lang="en-US" sz="2800" dirty="0" smtClean="0"/>
              <a:t>Consider only materials commercially available in quantities sufficient to make an </a:t>
            </a:r>
            <a:r>
              <a:rPr lang="en-US" sz="2800" dirty="0" err="1" smtClean="0"/>
              <a:t>RDD</a:t>
            </a:r>
            <a:r>
              <a:rPr lang="en-US" sz="2800" dirty="0" smtClean="0"/>
              <a:t>: </a:t>
            </a:r>
            <a:r>
              <a:rPr lang="en-US" sz="2800" dirty="0" smtClean="0">
                <a:solidFill>
                  <a:srgbClr val="FF0000"/>
                </a:solidFill>
              </a:rPr>
              <a:t>14</a:t>
            </a:r>
          </a:p>
          <a:p>
            <a:pPr lvl="1"/>
            <a:r>
              <a:rPr lang="en-US" sz="2400" dirty="0" smtClean="0"/>
              <a:t>&gt; 0.1 Ci for alpha emitters</a:t>
            </a:r>
          </a:p>
          <a:p>
            <a:pPr lvl="1"/>
            <a:r>
              <a:rPr lang="en-US" sz="2400" dirty="0" smtClean="0"/>
              <a:t>&gt; 1 Ci for beta or gamma emitters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Include spent fuel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Potassium concentrations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BB8A6B-BCB3-6E43-A4ED-F8275641FF77}" type="slidenum">
              <a:rPr lang="en-US"/>
              <a:pPr>
                <a:defRPr/>
              </a:pPr>
              <a:t>7</a:t>
            </a:fld>
            <a:endParaRPr lang="en-US"/>
          </a:p>
        </p:txBody>
      </p:sp>
      <p:pic>
        <p:nvPicPr>
          <p:cNvPr id="62467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57" y="1178719"/>
            <a:ext cx="6643688" cy="498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4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68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13803" t="21143" r="9666" b="11619"/>
          <a:stretch/>
        </p:blipFill>
        <p:spPr>
          <a:xfrm>
            <a:off x="685800" y="1219200"/>
            <a:ext cx="8088086" cy="54905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RDD</a:t>
            </a:r>
            <a:r>
              <a:rPr lang="en-US" dirty="0" smtClean="0"/>
              <a:t> Materials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69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10860" t="23049" r="16288" b="14476"/>
          <a:stretch/>
        </p:blipFill>
        <p:spPr>
          <a:xfrm>
            <a:off x="381000" y="1219200"/>
            <a:ext cx="8394777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 Series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71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59461" t="19673" r="6590" b="13072"/>
          <a:stretch/>
        </p:blipFill>
        <p:spPr>
          <a:xfrm>
            <a:off x="5029200" y="1196788"/>
            <a:ext cx="3621742" cy="55457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Spontaneous Fission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5584" y="1219200"/>
            <a:ext cx="4342616" cy="5181600"/>
          </a:xfrm>
        </p:spPr>
        <p:txBody>
          <a:bodyPr/>
          <a:lstStyle/>
          <a:p>
            <a:r>
              <a:rPr lang="en-US" dirty="0" smtClean="0"/>
              <a:t>Z</a:t>
            </a:r>
            <a:r>
              <a:rPr lang="en-US" baseline="30000" dirty="0" smtClean="0"/>
              <a:t>2</a:t>
            </a:r>
            <a:r>
              <a:rPr lang="en-US" dirty="0" smtClean="0"/>
              <a:t>/A </a:t>
            </a:r>
            <a:r>
              <a:rPr lang="en-US" u="sng" dirty="0" smtClean="0"/>
              <a:t>&gt;</a:t>
            </a:r>
            <a:r>
              <a:rPr lang="en-US" dirty="0" smtClean="0"/>
              <a:t> 45 for SF</a:t>
            </a:r>
          </a:p>
          <a:p>
            <a:r>
              <a:rPr lang="en-US" dirty="0" smtClean="0"/>
              <a:t>Prompt gammas and neutrons emitted within 100 fs of scission</a:t>
            </a:r>
          </a:p>
          <a:p>
            <a:r>
              <a:rPr lang="en-US" dirty="0" smtClean="0"/>
              <a:t>Fission fragments carry most of the energy (~170 MeV)</a:t>
            </a:r>
          </a:p>
          <a:p>
            <a:r>
              <a:rPr lang="en-US" dirty="0" smtClean="0"/>
              <a:t>Due to barrier penetration, fission rate is very sensitive to Z and A</a:t>
            </a:r>
          </a:p>
          <a:p>
            <a:r>
              <a:rPr lang="en-US" dirty="0" smtClean="0"/>
              <a:t>Usually the SF rate is much smaller than the alpha decay rate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72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8605" t="20761" r="7127" b="13905"/>
          <a:stretch/>
        </p:blipFill>
        <p:spPr>
          <a:xfrm>
            <a:off x="77090" y="1219200"/>
            <a:ext cx="899071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 Neutron Yields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Spontaneous Fission Rates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SF rate </a:t>
            </a:r>
            <a:r>
              <a:rPr lang="en-US" dirty="0" err="1" smtClean="0"/>
              <a:t>OOM</a:t>
            </a:r>
            <a:r>
              <a:rPr lang="en-US" dirty="0" smtClean="0"/>
              <a:t>:  OO~1, OE/EO~10</a:t>
            </a:r>
            <a:r>
              <a:rPr lang="en-US" baseline="30000" dirty="0" smtClean="0"/>
              <a:t>3</a:t>
            </a:r>
            <a:r>
              <a:rPr lang="en-US" dirty="0" smtClean="0"/>
              <a:t>, EE~10</a:t>
            </a:r>
            <a:r>
              <a:rPr lang="en-US" baseline="30000" dirty="0" smtClean="0"/>
              <a:t>5</a:t>
            </a:r>
          </a:p>
          <a:p>
            <a:r>
              <a:rPr lang="en-US" dirty="0" smtClean="0"/>
              <a:t>Reasoning behind the differences: Nuclear Spin effects</a:t>
            </a:r>
          </a:p>
          <a:p>
            <a:pPr lvl="1"/>
            <a:r>
              <a:rPr lang="en-US" dirty="0" smtClean="0"/>
              <a:t>Total nuclear spin must be conserved during deformation</a:t>
            </a:r>
          </a:p>
          <a:p>
            <a:pPr lvl="1"/>
            <a:r>
              <a:rPr lang="en-US" dirty="0" smtClean="0"/>
              <a:t>Outermost protons and neutrons shift from the ground state to the excited state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e,e</a:t>
            </a:r>
            <a:r>
              <a:rPr lang="en-US" dirty="0" smtClean="0"/>
              <a:t>) have ground state spin zero and can simultaneously couple their spin to zero while shifting to the ground state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o,x</a:t>
            </a:r>
            <a:r>
              <a:rPr lang="en-US" dirty="0" smtClean="0"/>
              <a:t>) single neutron or proton must occupy the orbit that conserves the total nuclear spin even though extra energy is required</a:t>
            </a:r>
          </a:p>
          <a:p>
            <a:pPr lvl="1"/>
            <a:r>
              <a:rPr lang="en-US" dirty="0" smtClean="0"/>
              <a:t>Thus, fission barrier is raised for (</a:t>
            </a:r>
            <a:r>
              <a:rPr lang="en-US" dirty="0" err="1" smtClean="0"/>
              <a:t>o,x</a:t>
            </a:r>
            <a:r>
              <a:rPr lang="en-US" dirty="0" smtClean="0"/>
              <a:t>) nuclei</a:t>
            </a:r>
            <a:endParaRPr lang="en-US" dirty="0"/>
          </a:p>
          <a:p>
            <a:pPr lvl="1"/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77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9830" t="23048" r="7457" b="19809"/>
          <a:stretch/>
        </p:blipFill>
        <p:spPr>
          <a:xfrm>
            <a:off x="0" y="1447800"/>
            <a:ext cx="9135874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Spontaneous Fission Sources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8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8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Detection of Fast or Thermal Neutrons?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neutron source cannot be easily detected unless some moderator is present</a:t>
            </a:r>
          </a:p>
          <a:p>
            <a:r>
              <a:rPr lang="en-US" dirty="0" smtClean="0"/>
              <a:t>Scattering and attenuation of thermal neutrons by air or other intervening materials must be accounted for</a:t>
            </a:r>
          </a:p>
          <a:p>
            <a:r>
              <a:rPr lang="en-US" dirty="0" smtClean="0"/>
              <a:t>Thermal neutrons are generally less abundant than fast neutrons but can be detected with greater efficiency</a:t>
            </a:r>
          </a:p>
          <a:p>
            <a:r>
              <a:rPr lang="en-US" dirty="0" smtClean="0"/>
              <a:t>Easy to stop thermal neutrons so lightweight directional detectors are possible</a:t>
            </a:r>
          </a:p>
          <a:p>
            <a:r>
              <a:rPr lang="en-US" dirty="0" smtClean="0"/>
              <a:t>Majority of “background” neutrons are fast so moderator free detection systems should have lower background counts</a:t>
            </a:r>
          </a:p>
          <a:p>
            <a:r>
              <a:rPr lang="en-US" dirty="0" smtClean="0"/>
              <a:t>New directional fast neutron detectors are being developed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 Induced Delayed Gammas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Gammas can penetrate cargo and hence can be detected externally</a:t>
            </a:r>
          </a:p>
          <a:p>
            <a:r>
              <a:rPr lang="en-US" dirty="0" smtClean="0"/>
              <a:t>Little spectral information so we need good energy resolution detectors</a:t>
            </a:r>
          </a:p>
          <a:p>
            <a:r>
              <a:rPr lang="en-US" dirty="0" smtClean="0"/>
              <a:t>Use neutrons below 10 MeV to eliminate gammas from the </a:t>
            </a:r>
            <a:r>
              <a:rPr lang="en-US" baseline="30000" dirty="0" smtClean="0"/>
              <a:t>16</a:t>
            </a:r>
            <a:r>
              <a:rPr lang="en-US" dirty="0" smtClean="0"/>
              <a:t>O(</a:t>
            </a:r>
            <a:r>
              <a:rPr lang="en-US" dirty="0" err="1" smtClean="0"/>
              <a:t>n,p</a:t>
            </a:r>
            <a:r>
              <a:rPr lang="en-US" dirty="0" smtClean="0"/>
              <a:t>)</a:t>
            </a:r>
            <a:r>
              <a:rPr lang="en-US" baseline="30000" dirty="0" smtClean="0"/>
              <a:t>16</a:t>
            </a:r>
            <a:r>
              <a:rPr lang="en-US" dirty="0" smtClean="0"/>
              <a:t>N reaction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Uranium concentrations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93A5F6-DB3E-DF46-8032-2A42B04E3384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6451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34" y="1232297"/>
            <a:ext cx="6523137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092.jpg"/>
          <p:cNvPicPr>
            <a:picLocks noGrp="1" noChangeAspect="1"/>
          </p:cNvPicPr>
          <p:nvPr isPhoto="1"/>
        </p:nvPicPr>
        <p:blipFill rotWithShape="1">
          <a:blip r:embed="rId3" cstate="print">
            <a:lum/>
          </a:blip>
          <a:srcRect l="13215" t="25524" r="8341" b="18095"/>
          <a:stretch/>
        </p:blipFill>
        <p:spPr>
          <a:xfrm>
            <a:off x="50074" y="1207786"/>
            <a:ext cx="9076509" cy="50406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Delayed Gamma Energy Spectrum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10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10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 Signatures of SNM_Page_10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8606</Words>
  <Application>Microsoft Office PowerPoint</Application>
  <PresentationFormat>On-screen Show (4:3)</PresentationFormat>
  <Paragraphs>769</Paragraphs>
  <Slides>93</Slides>
  <Notes>93</Notes>
  <HiddenSlides>56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2" baseType="lpstr">
      <vt:lpstr>ＭＳ Ｐゴシック</vt:lpstr>
      <vt:lpstr>Arial</vt:lpstr>
      <vt:lpstr>Arial Bold</vt:lpstr>
      <vt:lpstr>Calibri</vt:lpstr>
      <vt:lpstr>Courier New</vt:lpstr>
      <vt:lpstr>Gill Sans</vt:lpstr>
      <vt:lpstr>Wingdings</vt:lpstr>
      <vt:lpstr>ヒラギノ角ゴ ProN W3</vt:lpstr>
      <vt:lpstr>Office Theme</vt:lpstr>
      <vt:lpstr>PowerPoint Presentation</vt:lpstr>
      <vt:lpstr>An Overview of Background Radiation and Sources</vt:lpstr>
      <vt:lpstr>What is radiation background?</vt:lpstr>
      <vt:lpstr>Just how difficult is detection of a Pu-weapon?  Let’s look at the neutrons…</vt:lpstr>
      <vt:lpstr>Terrestrial background</vt:lpstr>
      <vt:lpstr>Low-Z radionuclides present in nature in significant quantities</vt:lpstr>
      <vt:lpstr>Terrestrial background main sources and distribution</vt:lpstr>
      <vt:lpstr>Potassium concentrations</vt:lpstr>
      <vt:lpstr>Uranium concentrations</vt:lpstr>
      <vt:lpstr>Thorium concentrations</vt:lpstr>
      <vt:lpstr>Weather-related variations in background: correlations with weather parameters</vt:lpstr>
      <vt:lpstr>Naturally occurring radioactive materials (NORM)</vt:lpstr>
      <vt:lpstr>NORM activity </vt:lpstr>
      <vt:lpstr>Other cargo known to contain NORM and TENORM</vt:lpstr>
      <vt:lpstr>Approximate relative percentage of alarming cargo loads at some border crossings</vt:lpstr>
      <vt:lpstr>Construction Materials &amp; Other Materials</vt:lpstr>
      <vt:lpstr>Photon spectra from kitty litter (uranium, thorium, potassium)</vt:lpstr>
      <vt:lpstr>Photon spectra from road salt (potassium)</vt:lpstr>
      <vt:lpstr>Background Spectra</vt:lpstr>
      <vt:lpstr>Correlation between rain and increased background</vt:lpstr>
      <vt:lpstr>Medical radionuclide use</vt:lpstr>
      <vt:lpstr>Decay properties of typical medical radionuclides</vt:lpstr>
      <vt:lpstr>Frequencies of sources of electromagnetic interference</vt:lpstr>
      <vt:lpstr>Cosmic rays</vt:lpstr>
      <vt:lpstr>Cosmic muon stopping</vt:lpstr>
      <vt:lpstr>Solar Events impact Cosmic Radiation</vt:lpstr>
      <vt:lpstr>The 11-yr Solar Cycle impacts Cosmic Background</vt:lpstr>
      <vt:lpstr>The Cosmic Background Changes with the Time of Day</vt:lpstr>
      <vt:lpstr>Fallout from the Chernobyl nuclear accident</vt:lpstr>
      <vt:lpstr>Fallout from the Fukushima nuclear accident</vt:lpstr>
      <vt:lpstr>Why can it be hard to distinguish signal from background?</vt:lpstr>
      <vt:lpstr>PowerPoint Presentation</vt:lpstr>
      <vt:lpstr>PowerPoint Presentation</vt:lpstr>
      <vt:lpstr>PowerPoint Presentation</vt:lpstr>
      <vt:lpstr>Uranium</vt:lpstr>
      <vt:lpstr>What is fissile/fissionable material and why do we care about it?</vt:lpstr>
      <vt:lpstr>SNM Stockpiles</vt:lpstr>
      <vt:lpstr>Pu Isotopics</vt:lpstr>
      <vt:lpstr>Fissile Material Production Modes and their Indicators</vt:lpstr>
      <vt:lpstr>Reprocessed U Isotopics</vt:lpstr>
      <vt:lpstr>Reprocessed U Isotopics</vt:lpstr>
      <vt:lpstr>PowerPoint Presentation</vt:lpstr>
      <vt:lpstr>Available Signatures for Neutrons and Photons</vt:lpstr>
      <vt:lpstr>The Electromagnetic Spectrum</vt:lpstr>
      <vt:lpstr>Photon Interactions with Matter</vt:lpstr>
      <vt:lpstr>Energy Dependence of Interaction Coefficients</vt:lpstr>
      <vt:lpstr>Production of X-rays</vt:lpstr>
      <vt:lpstr>X-rays from Uranium</vt:lpstr>
      <vt:lpstr>X-rays from SNM</vt:lpstr>
      <vt:lpstr>The Basics of Gamma (Electromagnetic) Decay</vt:lpstr>
      <vt:lpstr>Internal Conversion</vt:lpstr>
      <vt:lpstr>Signature of Internal Conversion in Beta Spectrum</vt:lpstr>
      <vt:lpstr>Production of Photons</vt:lpstr>
      <vt:lpstr>235U population from 239Pu Decay</vt:lpstr>
      <vt:lpstr>Photon Spectra from Uranium Ore</vt:lpstr>
      <vt:lpstr>HEU Gamma Spectrum</vt:lpstr>
      <vt:lpstr>Uranium Ore Spectrum at Higher Energies</vt:lpstr>
      <vt:lpstr>DU Spectrum (0.2% 235U)</vt:lpstr>
      <vt:lpstr>Pu Gamma Spectrum: 14% 240Pu, 1.2% 241Am</vt:lpstr>
      <vt:lpstr>Pu Spectrum: 6% 240Pu</vt:lpstr>
      <vt:lpstr>Why is HEU hard to detect?</vt:lpstr>
      <vt:lpstr>High-Quality, High-Resolution Spectrum of Reprocessed Fuel</vt:lpstr>
      <vt:lpstr>Principal Gamma Lines Associate with HEU</vt:lpstr>
      <vt:lpstr>Why is the 186 keV line is not as useful as the 1001 keV line for detection?</vt:lpstr>
      <vt:lpstr>Is it HEU or DU or just natural U?</vt:lpstr>
      <vt:lpstr>232U and the 2615-keV gamma</vt:lpstr>
      <vt:lpstr>Potential use of 232U as an indicator of HEU</vt:lpstr>
      <vt:lpstr>Where does 232U come from?</vt:lpstr>
      <vt:lpstr>Conclusions about passive detection of HEU</vt:lpstr>
      <vt:lpstr>A small statistical digression…</vt:lpstr>
      <vt:lpstr>A small statistical digression…</vt:lpstr>
      <vt:lpstr>A small statistical digression…</vt:lpstr>
      <vt:lpstr>Plutonium Detection</vt:lpstr>
      <vt:lpstr>Some Useful Photons for Pu Identification</vt:lpstr>
      <vt:lpstr>Summary of Major Gamma Signatures from SNM</vt:lpstr>
      <vt:lpstr>Nuclear Resonance Fluorescence</vt:lpstr>
      <vt:lpstr>NRF Cross Sections</vt:lpstr>
      <vt:lpstr>Radiological Dispersal Devices</vt:lpstr>
      <vt:lpstr>Potential Materials of Concern</vt:lpstr>
      <vt:lpstr>RDD Materials</vt:lpstr>
      <vt:lpstr>Decay Series</vt:lpstr>
      <vt:lpstr>Spontaneous Fission</vt:lpstr>
      <vt:lpstr>SF Neutron Yields</vt:lpstr>
      <vt:lpstr>Spontaneous Fission Rates</vt:lpstr>
      <vt:lpstr>Common Spontaneous Fission Sources</vt:lpstr>
      <vt:lpstr>PowerPoint Presentation</vt:lpstr>
      <vt:lpstr>PowerPoint Presentation</vt:lpstr>
      <vt:lpstr>Detection of Fast or Thermal Neutrons?</vt:lpstr>
      <vt:lpstr>Neutron Induced Delayed Gammas</vt:lpstr>
      <vt:lpstr>Delayed Gamma Energy Spectrum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2015-01-30T21:00:48Z</dcterms:created>
  <dcterms:modified xsi:type="dcterms:W3CDTF">2017-01-11T21:52:53Z</dcterms:modified>
</cp:coreProperties>
</file>